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4"/>
    <p:sldMasterId id="2147483649" r:id="rId5"/>
    <p:sldMasterId id="2147483650" r:id="rId6"/>
  </p:sldMasterIdLst>
  <p:notesMasterIdLst>
    <p:notesMasterId r:id="rId31"/>
  </p:notesMasterIdLst>
  <p:sldIdLst>
    <p:sldId id="257" r:id="rId7"/>
    <p:sldId id="276" r:id="rId8"/>
    <p:sldId id="268" r:id="rId9"/>
    <p:sldId id="264" r:id="rId10"/>
    <p:sldId id="307" r:id="rId11"/>
    <p:sldId id="287" r:id="rId12"/>
    <p:sldId id="322" r:id="rId13"/>
    <p:sldId id="323" r:id="rId14"/>
    <p:sldId id="324" r:id="rId15"/>
    <p:sldId id="309" r:id="rId16"/>
    <p:sldId id="312" r:id="rId17"/>
    <p:sldId id="313" r:id="rId18"/>
    <p:sldId id="314" r:id="rId19"/>
    <p:sldId id="315" r:id="rId20"/>
    <p:sldId id="325" r:id="rId21"/>
    <p:sldId id="326" r:id="rId22"/>
    <p:sldId id="316" r:id="rId23"/>
    <p:sldId id="328" r:id="rId24"/>
    <p:sldId id="329" r:id="rId25"/>
    <p:sldId id="330" r:id="rId26"/>
    <p:sldId id="331" r:id="rId27"/>
    <p:sldId id="332" r:id="rId28"/>
    <p:sldId id="310" r:id="rId29"/>
    <p:sldId id="311" r:id="rId30"/>
  </p:sldIdLst>
  <p:sldSz cx="9144000" cy="6858000" type="screen4x3"/>
  <p:notesSz cx="7026275" cy="9312275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ary Amundsen" initials="MA" lastIdx="4" clrIdx="0">
    <p:extLst>
      <p:ext uri="{19B8F6BF-5375-455C-9EA6-DF929625EA0E}">
        <p15:presenceInfo xmlns:p15="http://schemas.microsoft.com/office/powerpoint/2012/main" userId="S-1-5-21-1220945662-1897051121-839522115-1127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E416C"/>
    <a:srgbClr val="006E9C"/>
    <a:srgbClr val="95BD46"/>
    <a:srgbClr val="D18B44"/>
    <a:srgbClr val="9D2327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C165213-9E0B-4F84-B44C-E2E71B8590C2}" v="12" dt="2023-01-11T16:38:49.815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8" d="100"/>
          <a:sy n="108" d="100"/>
        </p:scale>
        <p:origin x="1704" y="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slide" Target="slides/slide20.xml"/><Relationship Id="rId3" Type="http://schemas.openxmlformats.org/officeDocument/2006/relationships/customXml" Target="../customXml/item3.xml"/><Relationship Id="rId21" Type="http://schemas.openxmlformats.org/officeDocument/2006/relationships/slide" Target="slides/slide15.xml"/><Relationship Id="rId34" Type="http://schemas.openxmlformats.org/officeDocument/2006/relationships/viewProps" Target="viewProps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33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slide" Target="slides/slide23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openxmlformats.org/officeDocument/2006/relationships/commentAuthors" Target="commentAuthors.xml"/><Relationship Id="rId37" Type="http://schemas.microsoft.com/office/2015/10/relationships/revisionInfo" Target="revisionInfo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slide" Target="slides/slide22.xml"/><Relationship Id="rId36" Type="http://schemas.openxmlformats.org/officeDocument/2006/relationships/tableStyles" Target="tableStyles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slide" Target="slides/slide21.xml"/><Relationship Id="rId30" Type="http://schemas.openxmlformats.org/officeDocument/2006/relationships/slide" Target="slides/slide24.xml"/><Relationship Id="rId35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4719" cy="465614"/>
          </a:xfrm>
          <a:prstGeom prst="rect">
            <a:avLst/>
          </a:prstGeom>
        </p:spPr>
        <p:txBody>
          <a:bodyPr vert="horz" lIns="93360" tIns="46680" rIns="93360" bIns="4668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9930" y="0"/>
            <a:ext cx="3044719" cy="465614"/>
          </a:xfrm>
          <a:prstGeom prst="rect">
            <a:avLst/>
          </a:prstGeom>
        </p:spPr>
        <p:txBody>
          <a:bodyPr vert="horz" lIns="93360" tIns="46680" rIns="93360" bIns="46680" rtlCol="0"/>
          <a:lstStyle>
            <a:lvl1pPr algn="r">
              <a:defRPr sz="1200"/>
            </a:lvl1pPr>
          </a:lstStyle>
          <a:p>
            <a:fld id="{3644A006-D060-41D0-AE8C-55E777A34A0B}" type="datetimeFigureOut">
              <a:rPr lang="en-US" smtClean="0"/>
              <a:t>1/11/2023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4275" y="698500"/>
            <a:ext cx="4657725" cy="34925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360" tIns="46680" rIns="93360" bIns="4668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2628" y="4423331"/>
            <a:ext cx="5621020" cy="4190524"/>
          </a:xfrm>
          <a:prstGeom prst="rect">
            <a:avLst/>
          </a:prstGeom>
        </p:spPr>
        <p:txBody>
          <a:bodyPr vert="horz" lIns="93360" tIns="46680" rIns="93360" bIns="4668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45045"/>
            <a:ext cx="3044719" cy="465614"/>
          </a:xfrm>
          <a:prstGeom prst="rect">
            <a:avLst/>
          </a:prstGeom>
        </p:spPr>
        <p:txBody>
          <a:bodyPr vert="horz" lIns="93360" tIns="46680" rIns="93360" bIns="4668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9930" y="8845045"/>
            <a:ext cx="3044719" cy="465614"/>
          </a:xfrm>
          <a:prstGeom prst="rect">
            <a:avLst/>
          </a:prstGeom>
        </p:spPr>
        <p:txBody>
          <a:bodyPr vert="horz" lIns="93360" tIns="46680" rIns="93360" bIns="46680" rtlCol="0" anchor="b"/>
          <a:lstStyle>
            <a:lvl1pPr algn="r">
              <a:defRPr sz="1200"/>
            </a:lvl1pPr>
          </a:lstStyle>
          <a:p>
            <a:fld id="{270CC4E3-87C3-4F95-9457-681C641B60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16705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0CC4E3-87C3-4F95-9457-681C641B6030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622729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0CC4E3-87C3-4F95-9457-681C641B6030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666637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0CC4E3-87C3-4F95-9457-681C641B6030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011528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0CC4E3-87C3-4F95-9457-681C641B6030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886841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70CC4E3-87C3-4F95-9457-681C641B6030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45089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1828800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4798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200" y="6432550"/>
            <a:ext cx="2133600" cy="365125"/>
          </a:xfrm>
        </p:spPr>
        <p:txBody>
          <a:bodyPr/>
          <a:lstStyle>
            <a:lvl1pPr algn="l"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1pPr>
          </a:lstStyle>
          <a:p>
            <a:pPr>
              <a:defRPr/>
            </a:pPr>
            <a:fld id="{A0B57F7B-70A2-4ED2-8897-3E0FA5412E1C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22832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4325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4325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B5D9B0-2012-4AB9-B09A-E919280E9BB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12996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4325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4325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498C44-C153-4A45-BAEC-7A182A94C21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188213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E3C23F-489D-4088-B744-A977224C7A3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816547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FB9F13-F991-44A6-8104-0F2A6F82D6B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947625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4DDC46-1933-44F5-9481-A50FB67AC5D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930592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33AC62-3228-4C67-AB61-F05C2A200E4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080187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6F8359-12CE-43D7-812D-F90094E4A17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087988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0713A4-3691-4590-A81D-1C92EA6BFFA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03034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EC8F48-74C9-456C-AC52-34A9D1E2072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16719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2D9A42-F63C-48D9-B90F-BF1CB8A3A55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7733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6324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4325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4325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EEC892-7E91-4F6A-B683-99136E13F36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594469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CC4131-EC12-468A-9778-5C18D184AFC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7768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665C25-8851-4972-AE5A-5E838A88375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371188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F2B8C1-2CA3-4570-9029-0D56FF5429C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972433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9CB69F-69D4-43EC-AD66-538626301C4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622141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FC0533-70DA-47B2-9B96-4EC0FF487BB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062226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C50C28-2E12-4D31-A93F-F12616CF5FF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579554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9BFA7C-8094-4EA6-A9A5-EE49F359C62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544240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F1FF5C-20CD-4FE5-9BAF-439BDACC948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841596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A7498A-4B94-459C-B024-681864093E3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288915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F15459-38E0-4796-88CD-7DC3DF2F40A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60971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4325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4325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84F8C2-0213-4A3A-A3CB-870188DF599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960275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BFCB53-FFEA-4810-9C9A-CBB5D88885F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603815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696CEB-389D-4F41-A515-97F7B69DF92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038400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9C1BFE-285D-44F9-A18F-041D6182BA5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704504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CD86D5-764C-4528-9EC1-11ABC150EB5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62829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4325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4325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3AC5DC-ADF3-48F7-B17E-96FB883A385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28260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4325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4325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9EC7C6-CC38-438E-9E4F-2162EBB7067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65011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4325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4325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AA4567-ACB3-4ED4-B8D6-9182F73A712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90936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4325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4325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026C5B-9EEC-4697-9FF7-9B54CFFC15C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27459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4325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4325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0D35C9-B6A7-405E-99E2-BFA683346F5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00606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4325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4325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3F2C39-2E05-498C-8EB7-2E2C10CCCEA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00246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4.jpe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image" Target="../media/image4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1"/>
          <p:cNvSpPr>
            <a:spLocks noChangeArrowheads="1"/>
          </p:cNvSpPr>
          <p:nvPr userDrawn="1"/>
        </p:nvSpPr>
        <p:spPr bwMode="auto">
          <a:xfrm>
            <a:off x="0" y="0"/>
            <a:ext cx="9144000" cy="1066800"/>
          </a:xfrm>
          <a:prstGeom prst="rect">
            <a:avLst/>
          </a:prstGeom>
          <a:solidFill>
            <a:srgbClr val="0E416C"/>
          </a:solidFill>
          <a:ln>
            <a:noFill/>
          </a:ln>
          <a:effectLst/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>
              <a:cs typeface="Arial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52400" y="64325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/>
                </a:solidFill>
                <a:latin typeface="Gill Sans MT" panose="020B0502020104020203" pitchFamily="34" charset="0"/>
                <a:cs typeface="+mn-cs"/>
              </a:defRPr>
            </a:lvl1pPr>
          </a:lstStyle>
          <a:p>
            <a:pPr>
              <a:defRPr/>
            </a:pPr>
            <a:fld id="{20E8D178-1CF5-4496-BF97-69345EE8DACC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1030" name="Picture 25" descr="bars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87" r="3175" b="-12500"/>
          <a:stretch>
            <a:fillRect/>
          </a:stretch>
        </p:blipFill>
        <p:spPr bwMode="auto">
          <a:xfrm>
            <a:off x="0" y="914400"/>
            <a:ext cx="91440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/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000811" y="5961022"/>
            <a:ext cx="1855171" cy="668378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52" r:id="rId2"/>
    <p:sldLayoutId id="2147483653" r:id="rId3"/>
    <p:sldLayoutId id="2147483654" r:id="rId4"/>
    <p:sldLayoutId id="2147483655" r:id="rId5"/>
    <p:sldLayoutId id="2147483656" r:id="rId6"/>
    <p:sldLayoutId id="2147483657" r:id="rId7"/>
    <p:sldLayoutId id="2147483658" r:id="rId8"/>
    <p:sldLayoutId id="2147483659" r:id="rId9"/>
    <p:sldLayoutId id="2147483660" r:id="rId10"/>
    <p:sldLayoutId id="2147483661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4325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4325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4325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0651D941-F257-47D4-9919-A617056DDB3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2053" name="Line 16"/>
          <p:cNvSpPr>
            <a:spLocks noChangeShapeType="1"/>
          </p:cNvSpPr>
          <p:nvPr userDrawn="1"/>
        </p:nvSpPr>
        <p:spPr bwMode="auto">
          <a:xfrm>
            <a:off x="0" y="152400"/>
            <a:ext cx="9144000" cy="0"/>
          </a:xfrm>
          <a:prstGeom prst="line">
            <a:avLst/>
          </a:prstGeom>
          <a:noFill/>
          <a:ln w="4445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54" name="Rectangle 11"/>
          <p:cNvSpPr>
            <a:spLocks noChangeArrowheads="1"/>
          </p:cNvSpPr>
          <p:nvPr userDrawn="1"/>
        </p:nvSpPr>
        <p:spPr bwMode="auto">
          <a:xfrm>
            <a:off x="0" y="0"/>
            <a:ext cx="9144000" cy="1066800"/>
          </a:xfrm>
          <a:prstGeom prst="rect">
            <a:avLst/>
          </a:prstGeom>
          <a:solidFill>
            <a:srgbClr val="072B6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>
              <a:cs typeface="Arial" charset="0"/>
            </a:endParaRPr>
          </a:p>
        </p:txBody>
      </p:sp>
      <p:pic>
        <p:nvPicPr>
          <p:cNvPr id="2055" name="Picture 42" descr="bars"/>
          <p:cNvPicPr>
            <a:picLocks noChangeAspect="1" noChangeArrowheads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87" r="3175" b="-12500"/>
          <a:stretch>
            <a:fillRect/>
          </a:stretch>
        </p:blipFill>
        <p:spPr bwMode="auto">
          <a:xfrm>
            <a:off x="0" y="914400"/>
            <a:ext cx="91440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6" name="Picture 43" descr="2012 logo"/>
          <p:cNvPicPr>
            <a:picLocks noChangeAspect="1" noChangeArrowheads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3425" y="5556250"/>
            <a:ext cx="1679575" cy="996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7" name="Rectangle 46"/>
          <p:cNvSpPr>
            <a:spLocks/>
          </p:cNvSpPr>
          <p:nvPr userDrawn="1"/>
        </p:nvSpPr>
        <p:spPr bwMode="auto">
          <a:xfrm>
            <a:off x="609600" y="16764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20000"/>
              </a:spcBef>
              <a:buFontTx/>
              <a:buChar char="•"/>
            </a:pPr>
            <a:r>
              <a:rPr lang="en-US" altLang="en-US" sz="3200">
                <a:latin typeface="Times New Roman" pitchFamily="18" charset="0"/>
              </a:rPr>
              <a:t>Text</a:t>
            </a:r>
          </a:p>
          <a:p>
            <a:pPr eaLnBrk="1" hangingPunct="1">
              <a:spcBef>
                <a:spcPct val="20000"/>
              </a:spcBef>
              <a:buFontTx/>
              <a:buChar char="•"/>
            </a:pPr>
            <a:endParaRPr lang="en-US" altLang="en-US" sz="3200">
              <a:latin typeface="Times New Roman" pitchFamily="18" charset="0"/>
            </a:endParaRPr>
          </a:p>
        </p:txBody>
      </p:sp>
      <p:sp>
        <p:nvSpPr>
          <p:cNvPr id="2058" name="Title 1"/>
          <p:cNvSpPr>
            <a:spLocks/>
          </p:cNvSpPr>
          <p:nvPr userDrawn="1"/>
        </p:nvSpPr>
        <p:spPr bwMode="auto">
          <a:xfrm>
            <a:off x="381000" y="-7620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sz="4400">
                <a:solidFill>
                  <a:schemeClr val="tx2"/>
                </a:solidFill>
              </a:rPr>
              <a:t>Text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4325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4325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4325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3E7C9A63-7E59-4A28-A752-8529EB5DDE0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3077" name="Line 16"/>
          <p:cNvSpPr>
            <a:spLocks noChangeShapeType="1"/>
          </p:cNvSpPr>
          <p:nvPr userDrawn="1"/>
        </p:nvSpPr>
        <p:spPr bwMode="auto">
          <a:xfrm>
            <a:off x="0" y="152400"/>
            <a:ext cx="9144000" cy="0"/>
          </a:xfrm>
          <a:prstGeom prst="line">
            <a:avLst/>
          </a:prstGeom>
          <a:noFill/>
          <a:ln w="4445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78" name="Rectangle 11"/>
          <p:cNvSpPr>
            <a:spLocks noChangeArrowheads="1"/>
          </p:cNvSpPr>
          <p:nvPr userDrawn="1"/>
        </p:nvSpPr>
        <p:spPr bwMode="auto">
          <a:xfrm>
            <a:off x="0" y="0"/>
            <a:ext cx="9144000" cy="1066800"/>
          </a:xfrm>
          <a:prstGeom prst="rect">
            <a:avLst/>
          </a:prstGeom>
          <a:solidFill>
            <a:srgbClr val="072B6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>
              <a:cs typeface="Arial" charset="0"/>
            </a:endParaRPr>
          </a:p>
        </p:txBody>
      </p:sp>
      <p:pic>
        <p:nvPicPr>
          <p:cNvPr id="3079" name="Picture 44" descr="bars"/>
          <p:cNvPicPr>
            <a:picLocks noChangeAspect="1" noChangeArrowheads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87" r="3175" b="-12500"/>
          <a:stretch>
            <a:fillRect/>
          </a:stretch>
        </p:blipFill>
        <p:spPr bwMode="auto">
          <a:xfrm>
            <a:off x="0" y="914400"/>
            <a:ext cx="91440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0" name="Picture 45" descr="2012 logo"/>
          <p:cNvPicPr>
            <a:picLocks noChangeAspect="1" noChangeArrowheads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3425" y="5556250"/>
            <a:ext cx="1679575" cy="996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81" name="Rectangle 46"/>
          <p:cNvSpPr>
            <a:spLocks/>
          </p:cNvSpPr>
          <p:nvPr userDrawn="1"/>
        </p:nvSpPr>
        <p:spPr bwMode="auto">
          <a:xfrm>
            <a:off x="609600" y="16764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20000"/>
              </a:spcBef>
              <a:buFontTx/>
              <a:buChar char="•"/>
            </a:pPr>
            <a:r>
              <a:rPr lang="en-US" altLang="en-US" sz="3200">
                <a:latin typeface="Times New Roman" pitchFamily="18" charset="0"/>
              </a:rPr>
              <a:t>Text</a:t>
            </a:r>
          </a:p>
          <a:p>
            <a:pPr eaLnBrk="1" hangingPunct="1">
              <a:spcBef>
                <a:spcPct val="20000"/>
              </a:spcBef>
              <a:buFontTx/>
              <a:buChar char="•"/>
            </a:pPr>
            <a:endParaRPr lang="en-US" altLang="en-US" sz="3200">
              <a:latin typeface="Times New Roman" pitchFamily="18" charset="0"/>
            </a:endParaRPr>
          </a:p>
        </p:txBody>
      </p:sp>
      <p:sp>
        <p:nvSpPr>
          <p:cNvPr id="3082" name="Title 1"/>
          <p:cNvSpPr>
            <a:spLocks/>
          </p:cNvSpPr>
          <p:nvPr userDrawn="1"/>
        </p:nvSpPr>
        <p:spPr bwMode="auto">
          <a:xfrm>
            <a:off x="381000" y="-7620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sz="4400">
                <a:solidFill>
                  <a:schemeClr val="tx2"/>
                </a:solidFill>
              </a:rPr>
              <a:t>Text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0.png"/><Relationship Id="rId4" Type="http://schemas.openxmlformats.org/officeDocument/2006/relationships/image" Target="../media/image7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kff.org/report-section/ehbs-2021-summary-of-findings/#figurea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kff.org/report-section/ehbs-2021-summary-of-findings/#figureb" TargetMode="External"/><Relationship Id="rId5" Type="http://schemas.openxmlformats.org/officeDocument/2006/relationships/hyperlink" Target="https://www.kff.org/report-section/ehbs-2021-summary-of-findings/#fn3" TargetMode="External"/><Relationship Id="rId4" Type="http://schemas.openxmlformats.org/officeDocument/2006/relationships/hyperlink" Target="https://www.kff.org/report-section/ehbs-2021-summary-of-findings/#fn2" TargetMode="Externa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371599"/>
            <a:ext cx="9144000" cy="1975899"/>
          </a:xfrm>
        </p:spPr>
        <p:txBody>
          <a:bodyPr anchor="t"/>
          <a:lstStyle/>
          <a:p>
            <a:r>
              <a:rPr lang="en-US" sz="2400" b="1" cap="all">
                <a:solidFill>
                  <a:srgbClr val="0E416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2023 Insurance </a:t>
            </a:r>
            <a:r>
              <a:rPr lang="en-US" sz="2400" b="1" cap="all" dirty="0">
                <a:solidFill>
                  <a:srgbClr val="0E416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Plan Design </a:t>
            </a:r>
            <a:br>
              <a:rPr lang="en-US" sz="2400" b="1" cap="all" dirty="0">
                <a:solidFill>
                  <a:srgbClr val="0E416C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2400" b="1" cap="all" dirty="0">
                <a:solidFill>
                  <a:srgbClr val="0E416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Deductibles / Coinsurance / Max out of Pocket</a:t>
            </a:r>
            <a:br>
              <a:rPr lang="en-US" sz="2400" b="1" cap="all" dirty="0">
                <a:solidFill>
                  <a:srgbClr val="0E416C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2400" b="1" cap="all" dirty="0">
                <a:solidFill>
                  <a:srgbClr val="0E416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$$$$</a:t>
            </a:r>
            <a:br>
              <a:rPr lang="en-US" sz="2400" b="1" cap="all" dirty="0">
                <a:solidFill>
                  <a:srgbClr val="0E416C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2400" b="1" cap="all" dirty="0">
                <a:solidFill>
                  <a:srgbClr val="0E416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br>
              <a:rPr lang="en-US" sz="2400" b="1" cap="all" dirty="0">
                <a:solidFill>
                  <a:srgbClr val="0E416C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2400" b="1" cap="all" dirty="0">
                <a:solidFill>
                  <a:srgbClr val="0E416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how to balance premiums with great benefits</a:t>
            </a:r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>
          <a:xfrm>
            <a:off x="0" y="3432735"/>
            <a:ext cx="9144000" cy="1396769"/>
          </a:xfrm>
        </p:spPr>
        <p:txBody>
          <a:bodyPr anchor="t"/>
          <a:lstStyle/>
          <a:p>
            <a:r>
              <a:rPr lang="en-US" sz="1800" b="1" dirty="0">
                <a:solidFill>
                  <a:srgbClr val="0E416C"/>
                </a:solidFill>
                <a:latin typeface="Gill Sans MT" panose="020B0502020104020203" pitchFamily="34" charset="0"/>
              </a:rPr>
              <a:t>Presenter: </a:t>
            </a:r>
          </a:p>
          <a:p>
            <a:r>
              <a:rPr lang="en-US" sz="1800" dirty="0">
                <a:solidFill>
                  <a:srgbClr val="0E416C"/>
                </a:solidFill>
                <a:latin typeface="Gill Sans MT" panose="020B0502020104020203" pitchFamily="34" charset="0"/>
              </a:rPr>
              <a:t>Kent Friend </a:t>
            </a:r>
          </a:p>
          <a:p>
            <a:r>
              <a:rPr lang="en-US" sz="1800" dirty="0">
                <a:solidFill>
                  <a:srgbClr val="0E416C"/>
                </a:solidFill>
                <a:latin typeface="Gill Sans MT" panose="020B0502020104020203" pitchFamily="34" charset="0"/>
              </a:rPr>
              <a:t>National Strategic Benefits Consultant</a:t>
            </a:r>
          </a:p>
          <a:p>
            <a:r>
              <a:rPr lang="en-US" sz="1800" dirty="0">
                <a:solidFill>
                  <a:srgbClr val="0E416C"/>
                </a:solidFill>
                <a:latin typeface="Gill Sans MT" panose="020B0502020104020203" pitchFamily="34" charset="0"/>
              </a:rPr>
              <a:t>Commercial Property &amp; Casualty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0" y="6218228"/>
            <a:ext cx="9144000" cy="369332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endParaRPr lang="en-US">
              <a:solidFill>
                <a:srgbClr val="0E416C"/>
              </a:solidFill>
              <a:latin typeface="Gill Sans MT" panose="020B0502020104020203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781800" y="5756193"/>
            <a:ext cx="2362200" cy="10999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225135" y="5093922"/>
            <a:ext cx="2693729" cy="9704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270845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941295" y="1341555"/>
            <a:ext cx="7261412" cy="756397"/>
          </a:xfrm>
        </p:spPr>
        <p:txBody>
          <a:bodyPr/>
          <a:lstStyle/>
          <a:p>
            <a:pPr algn="l" eaLnBrk="1" hangingPunct="1"/>
            <a:r>
              <a:rPr lang="en-US" altLang="en-US" b="1" cap="all" dirty="0">
                <a:solidFill>
                  <a:schemeClr val="bg1"/>
                </a:solidFill>
                <a:latin typeface="Gill Sans MT" pitchFamily="34" charset="0"/>
              </a:rPr>
              <a:t>Reporting</a:t>
            </a:r>
            <a:endParaRPr lang="en-US" altLang="en-US" cap="all" dirty="0">
              <a:latin typeface="Gill Sans MT" pitchFamily="34" charset="0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578223" y="134471"/>
            <a:ext cx="8633012" cy="1143000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algn="l"/>
            <a:r>
              <a:rPr lang="en-US" sz="3882" b="1" kern="0" cap="all" dirty="0">
                <a:solidFill>
                  <a:schemeClr val="bg1"/>
                </a:solidFill>
                <a:latin typeface="Gill Sans MT" panose="020B0502020104020203" pitchFamily="34" charset="0"/>
                <a:cs typeface="Arial" panose="020B0604020202020204" pitchFamily="34" charset="0"/>
              </a:rPr>
              <a:t>Funding</a:t>
            </a:r>
            <a:r>
              <a:rPr lang="en-US" sz="3882" kern="0" cap="all" dirty="0">
                <a:solidFill>
                  <a:schemeClr val="bg1"/>
                </a:solidFill>
                <a:latin typeface="Gill Sans MT" panose="020B0502020104020203" pitchFamily="34" charset="0"/>
                <a:cs typeface="Arial" panose="020B0604020202020204" pitchFamily="34" charset="0"/>
              </a:rPr>
              <a:t> &amp; Contribution</a:t>
            </a:r>
            <a:endParaRPr lang="en-US" sz="3882" b="1" kern="0" cap="all" dirty="0">
              <a:solidFill>
                <a:schemeClr val="bg1"/>
              </a:solidFill>
              <a:latin typeface="Gill Sans MT" panose="020B0502020104020203" pitchFamily="34" charset="0"/>
              <a:cs typeface="Arial" panose="020B0604020202020204" pitchFamily="34" charset="0"/>
            </a:endParaRPr>
          </a:p>
        </p:txBody>
      </p:sp>
      <p:sp>
        <p:nvSpPr>
          <p:cNvPr id="10" name="Rectangle 4"/>
          <p:cNvSpPr>
            <a:spLocks noGrp="1" noChangeArrowheads="1"/>
          </p:cNvSpPr>
          <p:nvPr>
            <p:ph idx="1"/>
          </p:nvPr>
        </p:nvSpPr>
        <p:spPr bwMode="auto">
          <a:xfrm>
            <a:off x="578223" y="1277471"/>
            <a:ext cx="8162365" cy="1008529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80682" tIns="40341" rIns="80682" bIns="40341" numCol="1" anchor="t" anchorCtr="0" compatLnSpc="1">
            <a:prstTxWarp prst="textNoShape">
              <a:avLst/>
            </a:prstTxWarp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altLang="en-US" sz="2118" dirty="0">
                <a:solidFill>
                  <a:srgbClr val="0A406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Average premium for single coverage in 2022 is $6,900 per year</a:t>
            </a:r>
            <a:endParaRPr lang="en-US" altLang="en-US" sz="2118" baseline="30000" dirty="0">
              <a:solidFill>
                <a:srgbClr val="0A406B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altLang="en-US" sz="2118" dirty="0">
                <a:solidFill>
                  <a:srgbClr val="0A406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Average premium for family coverage in 2022 is $20,100 per year</a:t>
            </a:r>
            <a:endParaRPr lang="en-US" altLang="en-US" sz="2118" baseline="30000" dirty="0">
              <a:solidFill>
                <a:srgbClr val="0A406B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endParaRPr lang="en-US" altLang="en-US" sz="2118" dirty="0">
              <a:solidFill>
                <a:srgbClr val="0A406B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endParaRPr lang="en-US" altLang="en-US" sz="1941" dirty="0">
              <a:solidFill>
                <a:srgbClr val="0A406B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03399" lvl="1" indent="0">
              <a:buNone/>
            </a:pPr>
            <a:endParaRPr lang="en-US" sz="1588" dirty="0">
              <a:solidFill>
                <a:srgbClr val="0671A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endParaRPr lang="en-US" sz="1941" dirty="0">
              <a:solidFill>
                <a:srgbClr val="0671A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03400" lvl="1" indent="0">
              <a:buNone/>
            </a:pP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03400" lvl="1" indent="0">
              <a:buNone/>
            </a:pP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680882" y="2218765"/>
            <a:ext cx="56697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1" dirty="0">
                <a:solidFill>
                  <a:srgbClr val="0A6F9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Distribution of percentage of premium paid by covered workers for single and family coverage, by firm size, 2022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3398" y="3061252"/>
            <a:ext cx="5199072" cy="35278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57270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title"/>
          </p:nvPr>
        </p:nvSpPr>
        <p:spPr bwMode="auto">
          <a:xfrm>
            <a:off x="457200" y="0"/>
            <a:ext cx="8229600" cy="1143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 dirty="0">
                <a:solidFill>
                  <a:schemeClr val="bg1"/>
                </a:solidFill>
              </a:rPr>
              <a:t>Terms</a:t>
            </a:r>
            <a:endParaRPr lang="en-US" altLang="en-US" dirty="0"/>
          </a:p>
        </p:txBody>
      </p:sp>
      <p:sp>
        <p:nvSpPr>
          <p:cNvPr id="8195" name="Content Placeholder 2"/>
          <p:cNvSpPr>
            <a:spLocks noGrp="1"/>
          </p:cNvSpPr>
          <p:nvPr>
            <p:ph idx="1"/>
          </p:nvPr>
        </p:nvSpPr>
        <p:spPr bwMode="auto">
          <a:xfrm>
            <a:off x="457200" y="1295400"/>
            <a:ext cx="8229600" cy="4830763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indent="0">
              <a:buNone/>
              <a:defRPr/>
            </a:pPr>
            <a:r>
              <a:rPr lang="en-US" alt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Deductible-</a:t>
            </a:r>
          </a:p>
          <a:p>
            <a:pPr marL="0" indent="0">
              <a:buNone/>
              <a:defRPr/>
            </a:pPr>
            <a:r>
              <a:rPr lang="en-US" alt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  	</a:t>
            </a:r>
            <a:r>
              <a:rPr lang="en-US" alt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The amount a person has to pay towards medical procedures before the Insurance 	carrier starts to pay.</a:t>
            </a:r>
          </a:p>
          <a:p>
            <a:pPr marL="0" indent="0">
              <a:buNone/>
              <a:defRPr/>
            </a:pPr>
            <a:r>
              <a:rPr lang="en-US" alt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Coinsurance-</a:t>
            </a:r>
          </a:p>
          <a:p>
            <a:pPr marL="457200" lvl="1" indent="0">
              <a:buNone/>
              <a:defRPr/>
            </a:pPr>
            <a:r>
              <a:rPr lang="en-US" alt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	That is the percentage you pay and the percentage the Carrier pays of each medical 	bill. 100%  80/20  70/30  50/50</a:t>
            </a:r>
          </a:p>
          <a:p>
            <a:pPr marL="0" indent="0">
              <a:buNone/>
              <a:defRPr/>
            </a:pPr>
            <a:r>
              <a:rPr lang="en-US" alt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Max Out of Pocket-</a:t>
            </a:r>
          </a:p>
          <a:p>
            <a:pPr marL="0" indent="0">
              <a:buNone/>
              <a:defRPr/>
            </a:pPr>
            <a:r>
              <a:rPr lang="en-US" alt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	</a:t>
            </a:r>
            <a:r>
              <a:rPr lang="en-US" alt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The total amount of money one would spend for all medical costs for the year though 	insurance</a:t>
            </a:r>
            <a:r>
              <a:rPr lang="en-US" alt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marL="0" indent="0">
              <a:buNone/>
              <a:defRPr/>
            </a:pPr>
            <a:r>
              <a:rPr lang="en-US" alt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Inpatient</a:t>
            </a:r>
          </a:p>
          <a:p>
            <a:pPr marL="0" indent="0">
              <a:buNone/>
              <a:defRPr/>
            </a:pPr>
            <a:r>
              <a:rPr lang="en-US" alt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	</a:t>
            </a:r>
            <a:r>
              <a:rPr lang="en-US" alt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Medical expenses incurred while getting treatment in a hospital –overnight stay 	usually</a:t>
            </a:r>
          </a:p>
          <a:p>
            <a:pPr marL="0" indent="0">
              <a:buNone/>
              <a:defRPr/>
            </a:pPr>
            <a:r>
              <a:rPr lang="en-US" alt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Out-Patient</a:t>
            </a:r>
          </a:p>
          <a:p>
            <a:pPr marL="0" indent="0">
              <a:buNone/>
              <a:defRPr/>
            </a:pPr>
            <a:r>
              <a:rPr lang="en-US" alt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	</a:t>
            </a:r>
            <a:r>
              <a:rPr lang="en-US" alt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Medical expenses incurred while getting treatment in a surgical center – no overnight </a:t>
            </a:r>
          </a:p>
          <a:p>
            <a:pPr marL="0" indent="0">
              <a:buNone/>
              <a:defRPr/>
            </a:pPr>
            <a:endParaRPr lang="en-US" altLang="en-US"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  <a:defRPr/>
            </a:pPr>
            <a:endParaRPr lang="en-US" altLang="en-US"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  <a:defRPr/>
            </a:pPr>
            <a:r>
              <a:rPr lang="en-US" alt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 </a:t>
            </a:r>
          </a:p>
          <a:p>
            <a:pPr marL="457200" lvl="1" indent="0">
              <a:buFontTx/>
              <a:buNone/>
              <a:defRPr/>
            </a:pPr>
            <a:endParaRPr lang="en-US" alt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1">
              <a:defRPr/>
            </a:pPr>
            <a:endParaRPr lang="en-US" alt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defRPr/>
            </a:pPr>
            <a:endParaRPr lang="en-US" alt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893A3BC-B645-45FB-825D-A3846F0CD00A}" type="slidenum">
              <a:rPr lang="en-US" smtClean="0"/>
              <a:pPr>
                <a:defRPr/>
              </a:pPr>
              <a:t>11</a:t>
            </a:fld>
            <a:endParaRPr lang="en-US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title"/>
          </p:nvPr>
        </p:nvSpPr>
        <p:spPr bwMode="auto">
          <a:xfrm>
            <a:off x="457200" y="0"/>
            <a:ext cx="8229600" cy="1143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 dirty="0">
                <a:solidFill>
                  <a:schemeClr val="bg1"/>
                </a:solidFill>
              </a:rPr>
              <a:t>Terms</a:t>
            </a:r>
            <a:endParaRPr lang="en-US" altLang="en-US" dirty="0"/>
          </a:p>
        </p:txBody>
      </p:sp>
      <p:sp>
        <p:nvSpPr>
          <p:cNvPr id="8195" name="Content Placeholder 2"/>
          <p:cNvSpPr>
            <a:spLocks noGrp="1"/>
          </p:cNvSpPr>
          <p:nvPr>
            <p:ph idx="1"/>
          </p:nvPr>
        </p:nvSpPr>
        <p:spPr bwMode="auto">
          <a:xfrm>
            <a:off x="457200" y="1295400"/>
            <a:ext cx="8229600" cy="4830763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indent="0">
              <a:buNone/>
              <a:defRPr/>
            </a:pPr>
            <a:r>
              <a:rPr lang="en-US" alt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Pharmacy –</a:t>
            </a:r>
          </a:p>
          <a:p>
            <a:pPr marL="0" indent="0">
              <a:buNone/>
              <a:defRPr/>
            </a:pPr>
            <a:r>
              <a:rPr lang="en-US" alt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The cost the employee pays for prescription drugs</a:t>
            </a:r>
          </a:p>
          <a:p>
            <a:pPr marL="0" indent="0">
              <a:buNone/>
              <a:defRPr/>
            </a:pPr>
            <a:r>
              <a:rPr lang="en-US" alt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	Tier 1 – Generic</a:t>
            </a:r>
          </a:p>
          <a:p>
            <a:pPr marL="0" indent="0">
              <a:buNone/>
              <a:defRPr/>
            </a:pPr>
            <a:r>
              <a:rPr lang="en-US" alt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	Tier 2 – Brand Name</a:t>
            </a:r>
          </a:p>
          <a:p>
            <a:pPr marL="0" indent="0">
              <a:buNone/>
              <a:defRPr/>
            </a:pPr>
            <a:r>
              <a:rPr lang="en-US" alt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	Tier 3 – Specialty drugs</a:t>
            </a:r>
          </a:p>
          <a:p>
            <a:pPr marL="0" indent="0">
              <a:buNone/>
              <a:defRPr/>
            </a:pPr>
            <a:r>
              <a:rPr lang="en-US" alt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	Tier 4 – Infusion Drugs</a:t>
            </a:r>
          </a:p>
          <a:p>
            <a:pPr marL="0" indent="0">
              <a:buNone/>
              <a:defRPr/>
            </a:pPr>
            <a:r>
              <a:rPr lang="en-US" alt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Retail Pharmacy –</a:t>
            </a:r>
          </a:p>
          <a:p>
            <a:pPr marL="0" indent="0">
              <a:buNone/>
              <a:defRPr/>
            </a:pPr>
            <a:r>
              <a:rPr lang="en-US" alt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	</a:t>
            </a:r>
            <a:r>
              <a:rPr lang="en-US" alt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You pick up your medications monthly at the local pharmacy.</a:t>
            </a:r>
          </a:p>
          <a:p>
            <a:pPr marL="0" indent="0">
              <a:buNone/>
              <a:defRPr/>
            </a:pPr>
            <a:r>
              <a:rPr lang="en-US" alt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Mail order Pharmacy-</a:t>
            </a:r>
          </a:p>
          <a:p>
            <a:pPr marL="0" indent="0">
              <a:buNone/>
              <a:defRPr/>
            </a:pPr>
            <a:r>
              <a:rPr lang="en-US" alt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	</a:t>
            </a:r>
            <a:r>
              <a:rPr lang="en-US" alt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Usually, a 15% to 30% savings by signing up for mail order,  auto refills for 	maintenance drugs</a:t>
            </a:r>
            <a:r>
              <a:rPr lang="en-US" alt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marL="0" indent="0">
              <a:buNone/>
              <a:defRPr/>
            </a:pPr>
            <a:endParaRPr lang="en-US" altLang="en-US"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  <a:defRPr/>
            </a:pPr>
            <a:r>
              <a:rPr lang="en-US" alt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	   </a:t>
            </a:r>
          </a:p>
          <a:p>
            <a:pPr marL="0" indent="0">
              <a:buNone/>
              <a:defRPr/>
            </a:pPr>
            <a:endParaRPr lang="en-US" altLang="en-US"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  <a:defRPr/>
            </a:pPr>
            <a:r>
              <a:rPr lang="en-US" alt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 </a:t>
            </a:r>
          </a:p>
          <a:p>
            <a:pPr marL="457200" lvl="1" indent="0">
              <a:buFontTx/>
              <a:buNone/>
              <a:defRPr/>
            </a:pPr>
            <a:endParaRPr lang="en-US" alt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1">
              <a:defRPr/>
            </a:pPr>
            <a:endParaRPr lang="en-US" alt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defRPr/>
            </a:pPr>
            <a:endParaRPr lang="en-US" alt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893A3BC-B645-45FB-825D-A3846F0CD00A}" type="slidenum">
              <a:rPr lang="en-US" smtClean="0"/>
              <a:pPr>
                <a:defRPr/>
              </a:pPr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229000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title"/>
          </p:nvPr>
        </p:nvSpPr>
        <p:spPr bwMode="auto">
          <a:xfrm>
            <a:off x="457200" y="0"/>
            <a:ext cx="8229600" cy="1143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 dirty="0">
                <a:solidFill>
                  <a:schemeClr val="bg1"/>
                </a:solidFill>
              </a:rPr>
              <a:t>Terms</a:t>
            </a:r>
            <a:endParaRPr lang="en-US" altLang="en-US" dirty="0"/>
          </a:p>
        </p:txBody>
      </p:sp>
      <p:sp>
        <p:nvSpPr>
          <p:cNvPr id="8195" name="Content Placeholder 2"/>
          <p:cNvSpPr>
            <a:spLocks noGrp="1"/>
          </p:cNvSpPr>
          <p:nvPr>
            <p:ph idx="1"/>
          </p:nvPr>
        </p:nvSpPr>
        <p:spPr bwMode="auto">
          <a:xfrm>
            <a:off x="457200" y="1295400"/>
            <a:ext cx="8229600" cy="4830763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indent="0">
              <a:buNone/>
              <a:defRPr/>
            </a:pPr>
            <a:r>
              <a:rPr lang="en-US" alt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Age Rated</a:t>
            </a:r>
          </a:p>
          <a:p>
            <a:pPr marL="0" indent="0">
              <a:buNone/>
              <a:defRPr/>
            </a:pPr>
            <a:r>
              <a:rPr lang="en-US" alt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	</a:t>
            </a:r>
            <a:r>
              <a:rPr lang="en-US" alt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Premiums based on the employee’ age</a:t>
            </a:r>
          </a:p>
          <a:p>
            <a:pPr marL="0" indent="0">
              <a:buNone/>
              <a:defRPr/>
            </a:pPr>
            <a:r>
              <a:rPr lang="en-US" alt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Composite Rated</a:t>
            </a:r>
          </a:p>
          <a:p>
            <a:pPr marL="0" indent="0">
              <a:buNone/>
              <a:defRPr/>
            </a:pPr>
            <a:r>
              <a:rPr lang="en-US" alt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	</a:t>
            </a:r>
            <a:r>
              <a:rPr lang="en-US" alt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Premiums based on underwriting</a:t>
            </a:r>
          </a:p>
          <a:p>
            <a:pPr marL="0" indent="0">
              <a:buNone/>
              <a:defRPr/>
            </a:pPr>
            <a:r>
              <a:rPr lang="en-US" alt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In Network Benefits</a:t>
            </a:r>
          </a:p>
          <a:p>
            <a:pPr marL="0" indent="0">
              <a:buNone/>
              <a:defRPr/>
            </a:pPr>
            <a:r>
              <a:rPr lang="en-US" alt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	</a:t>
            </a:r>
            <a:r>
              <a:rPr lang="en-US" alt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Providers / Facilities that agrees to work with your insurance carrier and gives a 	bigger discount than  network providers</a:t>
            </a:r>
          </a:p>
          <a:p>
            <a:pPr marL="0" indent="0">
              <a:buNone/>
              <a:defRPr/>
            </a:pPr>
            <a:endParaRPr lang="en-US" altLang="en-US" sz="1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  <a:defRPr/>
            </a:pPr>
            <a:r>
              <a:rPr lang="en-US" alt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Out of Network Benefits</a:t>
            </a:r>
          </a:p>
          <a:p>
            <a:pPr marL="0" indent="0">
              <a:buNone/>
              <a:defRPr/>
            </a:pPr>
            <a:r>
              <a:rPr lang="en-US" alt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	</a:t>
            </a:r>
            <a:r>
              <a:rPr lang="en-US" alt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Providers / Facilities that do not accept your insurance</a:t>
            </a:r>
          </a:p>
          <a:p>
            <a:pPr marL="0" indent="0">
              <a:buNone/>
              <a:defRPr/>
            </a:pPr>
            <a:endParaRPr lang="en-US" altLang="en-US" sz="1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  <a:defRPr/>
            </a:pPr>
            <a:r>
              <a:rPr lang="en-US" altLang="en-US" sz="1600" b="1" dirty="0">
                <a:solidFill>
                  <a:schemeClr val="accent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Warning – do not go to O</a:t>
            </a:r>
            <a:r>
              <a:rPr lang="en-US" altLang="en-US" sz="1600" b="1" i="1" u="sng" dirty="0">
                <a:solidFill>
                  <a:schemeClr val="accent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ut of Network </a:t>
            </a:r>
            <a:r>
              <a:rPr lang="en-US" altLang="en-US" sz="1600" b="1" dirty="0">
                <a:solidFill>
                  <a:schemeClr val="accent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providers or facilities</a:t>
            </a:r>
          </a:p>
          <a:p>
            <a:pPr marL="0" indent="0">
              <a:buNone/>
              <a:defRPr/>
            </a:pPr>
            <a:r>
              <a:rPr lang="en-US" alt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pPr marL="0" indent="0">
              <a:buNone/>
              <a:defRPr/>
            </a:pPr>
            <a:r>
              <a:rPr lang="en-US" alt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 </a:t>
            </a:r>
          </a:p>
          <a:p>
            <a:pPr marL="457200" lvl="1" indent="0">
              <a:buFontTx/>
              <a:buNone/>
              <a:defRPr/>
            </a:pPr>
            <a:endParaRPr lang="en-US" alt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1">
              <a:defRPr/>
            </a:pPr>
            <a:endParaRPr lang="en-US" alt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defRPr/>
            </a:pPr>
            <a:endParaRPr lang="en-US" alt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893A3BC-B645-45FB-825D-A3846F0CD00A}" type="slidenum">
              <a:rPr lang="en-US" smtClean="0"/>
              <a:pPr>
                <a:defRPr/>
              </a:pPr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824678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title"/>
          </p:nvPr>
        </p:nvSpPr>
        <p:spPr bwMode="auto">
          <a:xfrm>
            <a:off x="457200" y="0"/>
            <a:ext cx="8229600" cy="1143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 dirty="0">
                <a:solidFill>
                  <a:schemeClr val="bg1"/>
                </a:solidFill>
              </a:rPr>
              <a:t>Terms</a:t>
            </a:r>
            <a:endParaRPr lang="en-US" altLang="en-US" dirty="0"/>
          </a:p>
        </p:txBody>
      </p:sp>
      <p:sp>
        <p:nvSpPr>
          <p:cNvPr id="8195" name="Content Placeholder 2"/>
          <p:cNvSpPr>
            <a:spLocks noGrp="1"/>
          </p:cNvSpPr>
          <p:nvPr>
            <p:ph idx="1"/>
          </p:nvPr>
        </p:nvSpPr>
        <p:spPr bwMode="auto">
          <a:xfrm>
            <a:off x="457200" y="1295400"/>
            <a:ext cx="8229600" cy="4830763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indent="0">
              <a:buNone/>
              <a:defRPr/>
            </a:pPr>
            <a:r>
              <a:rPr lang="en-US" altLang="en-US" sz="2500" b="1" dirty="0">
                <a:latin typeface="Calibri" panose="020F0502020204030204" pitchFamily="34" charset="0"/>
                <a:cs typeface="Calibri" panose="020F0502020204030204" pitchFamily="34" charset="0"/>
              </a:rPr>
              <a:t>Tiers</a:t>
            </a:r>
          </a:p>
          <a:p>
            <a:pPr marL="0" indent="0">
              <a:buNone/>
              <a:defRPr/>
            </a:pPr>
            <a:r>
              <a:rPr lang="en-US" alt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	EE – Employee</a:t>
            </a:r>
          </a:p>
          <a:p>
            <a:pPr marL="0" indent="0">
              <a:buNone/>
              <a:defRPr/>
            </a:pPr>
            <a:r>
              <a:rPr lang="en-US" alt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	ES - Employee &amp; Spouse</a:t>
            </a:r>
          </a:p>
          <a:p>
            <a:pPr marL="0" indent="0">
              <a:buNone/>
              <a:defRPr/>
            </a:pPr>
            <a:r>
              <a:rPr lang="en-US" alt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	EC - Employee &amp; Child (ren)</a:t>
            </a:r>
          </a:p>
          <a:p>
            <a:pPr marL="0" indent="0">
              <a:buNone/>
              <a:defRPr/>
            </a:pPr>
            <a:r>
              <a:rPr lang="en-US" alt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	FAM – Employee &amp; Spouse + Child (ren) </a:t>
            </a:r>
          </a:p>
          <a:p>
            <a:pPr marL="0" indent="0">
              <a:buNone/>
              <a:defRPr/>
            </a:pPr>
            <a:r>
              <a:rPr lang="en-US" alt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 </a:t>
            </a:r>
          </a:p>
          <a:p>
            <a:pPr lvl="1">
              <a:defRPr/>
            </a:pPr>
            <a:endParaRPr lang="en-US" alt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defRPr/>
            </a:pPr>
            <a:endParaRPr lang="en-US" alt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893A3BC-B645-45FB-825D-A3846F0CD00A}" type="slidenum">
              <a:rPr lang="en-US" smtClean="0"/>
              <a:pPr>
                <a:defRPr/>
              </a:pPr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84212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title"/>
          </p:nvPr>
        </p:nvSpPr>
        <p:spPr bwMode="auto">
          <a:xfrm>
            <a:off x="457200" y="0"/>
            <a:ext cx="8229600" cy="1143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 dirty="0">
                <a:solidFill>
                  <a:schemeClr val="bg1"/>
                </a:solidFill>
              </a:rPr>
              <a:t>Ways to Cut Costs</a:t>
            </a:r>
            <a:endParaRPr lang="en-US" altLang="en-US" dirty="0"/>
          </a:p>
        </p:txBody>
      </p:sp>
      <p:sp>
        <p:nvSpPr>
          <p:cNvPr id="8195" name="Content Placeholder 2"/>
          <p:cNvSpPr>
            <a:spLocks noGrp="1"/>
          </p:cNvSpPr>
          <p:nvPr>
            <p:ph idx="1"/>
          </p:nvPr>
        </p:nvSpPr>
        <p:spPr bwMode="auto">
          <a:xfrm>
            <a:off x="457200" y="1295400"/>
            <a:ext cx="8229600" cy="4830763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indent="0">
              <a:buNone/>
              <a:defRPr/>
            </a:pPr>
            <a:r>
              <a:rPr lang="en-US" alt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 1) Align with Broker who has access to special products</a:t>
            </a:r>
          </a:p>
          <a:p>
            <a:pPr marL="0" indent="0">
              <a:buNone/>
              <a:defRPr/>
            </a:pPr>
            <a:r>
              <a:rPr lang="en-US" alt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 2) Shop all Carriers</a:t>
            </a:r>
          </a:p>
          <a:p>
            <a:pPr marL="0" indent="0">
              <a:buNone/>
              <a:defRPr/>
            </a:pPr>
            <a:r>
              <a:rPr lang="en-US" alt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 3) Change plan style / design </a:t>
            </a:r>
          </a:p>
          <a:p>
            <a:pPr marL="0" indent="0">
              <a:buNone/>
              <a:defRPr/>
            </a:pPr>
            <a:r>
              <a:rPr lang="en-US" alt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	a. level funded</a:t>
            </a:r>
          </a:p>
          <a:p>
            <a:pPr marL="0" indent="0">
              <a:buNone/>
              <a:defRPr/>
            </a:pPr>
            <a:r>
              <a:rPr lang="en-US" alt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	b. self insured</a:t>
            </a:r>
          </a:p>
          <a:p>
            <a:pPr marL="0" indent="0">
              <a:buNone/>
              <a:defRPr/>
            </a:pPr>
            <a:r>
              <a:rPr lang="en-US" alt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	c. direct contracting </a:t>
            </a:r>
          </a:p>
          <a:p>
            <a:pPr marL="0" indent="0">
              <a:buNone/>
              <a:defRPr/>
            </a:pPr>
            <a:r>
              <a:rPr lang="en-US" alt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	d. referenced based pricing</a:t>
            </a:r>
          </a:p>
          <a:p>
            <a:pPr marL="0" indent="0">
              <a:buNone/>
              <a:defRPr/>
            </a:pPr>
            <a:r>
              <a:rPr lang="en-US" alt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 4) Raise Deductibles / lower coinsurance percentage</a:t>
            </a:r>
          </a:p>
          <a:p>
            <a:pPr marL="0" indent="0">
              <a:buNone/>
              <a:defRPr/>
            </a:pPr>
            <a:r>
              <a:rPr lang="en-US" alt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 5) Steer usage to lower cost / better outcome providers</a:t>
            </a:r>
          </a:p>
          <a:p>
            <a:pPr marL="0" indent="0">
              <a:buNone/>
              <a:defRPr/>
            </a:pPr>
            <a:r>
              <a:rPr lang="en-US" alt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 6) Use a GAP strategy</a:t>
            </a:r>
          </a:p>
          <a:p>
            <a:pPr marL="0" indent="0">
              <a:buNone/>
              <a:defRPr/>
            </a:pPr>
            <a:r>
              <a:rPr lang="en-US" alt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 7) Use an HRA = Health Reimbursement arrangement</a:t>
            </a:r>
          </a:p>
          <a:p>
            <a:pPr marL="0" indent="0">
              <a:buNone/>
              <a:defRPr/>
            </a:pPr>
            <a:r>
              <a:rPr lang="en-US" alt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 8) Reward Good Behavior – put in wellness program = yearly physicals, non-  smoking incentives</a:t>
            </a:r>
          </a:p>
          <a:p>
            <a:pPr marL="0" indent="0">
              <a:buNone/>
              <a:defRPr/>
            </a:pPr>
            <a:endParaRPr lang="en-US" altLang="en-US"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lvl="1" indent="0">
              <a:buFontTx/>
              <a:buNone/>
              <a:defRPr/>
            </a:pPr>
            <a:endParaRPr lang="en-US" alt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1">
              <a:defRPr/>
            </a:pPr>
            <a:endParaRPr lang="en-US" alt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defRPr/>
            </a:pPr>
            <a:endParaRPr lang="en-US" alt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893A3BC-B645-45FB-825D-A3846F0CD00A}" type="slidenum">
              <a:rPr lang="en-US" smtClean="0"/>
              <a:pPr>
                <a:defRPr/>
              </a:pPr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244590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title"/>
          </p:nvPr>
        </p:nvSpPr>
        <p:spPr bwMode="auto">
          <a:xfrm>
            <a:off x="457200" y="0"/>
            <a:ext cx="8229600" cy="1143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 dirty="0">
                <a:solidFill>
                  <a:schemeClr val="bg1"/>
                </a:solidFill>
              </a:rPr>
              <a:t>Selecting the Right Providers</a:t>
            </a:r>
            <a:endParaRPr lang="en-US" altLang="en-US" dirty="0"/>
          </a:p>
        </p:txBody>
      </p:sp>
      <p:sp>
        <p:nvSpPr>
          <p:cNvPr id="8195" name="Content Placeholder 2"/>
          <p:cNvSpPr>
            <a:spLocks noGrp="1"/>
          </p:cNvSpPr>
          <p:nvPr>
            <p:ph idx="1"/>
          </p:nvPr>
        </p:nvSpPr>
        <p:spPr bwMode="auto">
          <a:xfrm>
            <a:off x="457200" y="1295400"/>
            <a:ext cx="8229600" cy="4830763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indent="0">
              <a:buNone/>
              <a:defRPr/>
            </a:pPr>
            <a:r>
              <a:rPr lang="en-US" alt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The old way of using a large network is soon to be obsolete. Narrow  Networks &amp; selected specialty providers are gaining in popularity. This is being driven by the sheer economics of the old system ….is becoming non affordable!</a:t>
            </a:r>
          </a:p>
          <a:p>
            <a:pPr marL="0" indent="0">
              <a:buNone/>
              <a:defRPr/>
            </a:pPr>
            <a:r>
              <a:rPr lang="en-US" alt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The good news is hospital systems are starting to allow alternate funding arrangements for </a:t>
            </a:r>
            <a:r>
              <a:rPr lang="en-US" altLang="en-US" sz="2000" b="1" dirty="0">
                <a:latin typeface="Calibri" panose="020F0502020204030204" pitchFamily="34" charset="0"/>
                <a:cs typeface="Calibri" panose="020F0502020204030204" pitchFamily="34" charset="0"/>
              </a:rPr>
              <a:t>Self-insured </a:t>
            </a:r>
            <a:r>
              <a:rPr lang="en-US" alt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plans and in some cases are offering their own very limited medical plan programs. </a:t>
            </a:r>
          </a:p>
          <a:p>
            <a:pPr marL="0" indent="0">
              <a:buNone/>
              <a:defRPr/>
            </a:pPr>
            <a:endParaRPr lang="en-US" altLang="en-US"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  <a:defRPr/>
            </a:pPr>
            <a:r>
              <a:rPr lang="en-US" alt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If you still use the major carrier programs, make sure to evaluate their narrow network options.</a:t>
            </a:r>
          </a:p>
          <a:p>
            <a:pPr marL="0" indent="0">
              <a:buNone/>
              <a:defRPr/>
            </a:pPr>
            <a:r>
              <a:rPr lang="en-US" alt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Make sure to consider plans with no out of network benefits.       </a:t>
            </a:r>
          </a:p>
          <a:p>
            <a:pPr marL="0" indent="0">
              <a:buNone/>
              <a:defRPr/>
            </a:pPr>
            <a:r>
              <a:rPr lang="en-US" alt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 </a:t>
            </a:r>
          </a:p>
          <a:p>
            <a:pPr lvl="1">
              <a:defRPr/>
            </a:pPr>
            <a:endParaRPr lang="en-US" alt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defRPr/>
            </a:pPr>
            <a:endParaRPr lang="en-US" alt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893A3BC-B645-45FB-825D-A3846F0CD00A}" type="slidenum">
              <a:rPr lang="en-US" smtClean="0"/>
              <a:pPr>
                <a:defRPr/>
              </a:pPr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773966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title"/>
          </p:nvPr>
        </p:nvSpPr>
        <p:spPr bwMode="auto">
          <a:xfrm>
            <a:off x="457200" y="0"/>
            <a:ext cx="8229600" cy="1143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 dirty="0">
                <a:solidFill>
                  <a:schemeClr val="bg1"/>
                </a:solidFill>
              </a:rPr>
              <a:t>Plan Types</a:t>
            </a:r>
            <a:endParaRPr lang="en-US" altLang="en-US" dirty="0"/>
          </a:p>
        </p:txBody>
      </p:sp>
      <p:sp>
        <p:nvSpPr>
          <p:cNvPr id="8195" name="Content Placeholder 2"/>
          <p:cNvSpPr>
            <a:spLocks noGrp="1"/>
          </p:cNvSpPr>
          <p:nvPr>
            <p:ph idx="1"/>
          </p:nvPr>
        </p:nvSpPr>
        <p:spPr bwMode="auto">
          <a:xfrm>
            <a:off x="584421" y="1372393"/>
            <a:ext cx="8229600" cy="4830763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indent="0">
              <a:buNone/>
              <a:defRPr/>
            </a:pPr>
            <a:r>
              <a:rPr lang="en-US" alt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Fully-Insured</a:t>
            </a:r>
          </a:p>
          <a:p>
            <a:pPr marL="0" indent="0">
              <a:buNone/>
              <a:defRPr/>
            </a:pPr>
            <a:endParaRPr lang="en-US" altLang="en-US"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  <a:defRPr/>
            </a:pPr>
            <a:r>
              <a:rPr lang="en-US" alt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Level-Funded</a:t>
            </a:r>
          </a:p>
          <a:p>
            <a:pPr marL="0" indent="0">
              <a:buNone/>
              <a:defRPr/>
            </a:pPr>
            <a:endParaRPr lang="en-US" altLang="en-US"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  <a:defRPr/>
            </a:pPr>
            <a:r>
              <a:rPr lang="en-US" alt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Self-Insured</a:t>
            </a:r>
          </a:p>
          <a:p>
            <a:pPr marL="0" indent="0">
              <a:buNone/>
              <a:defRPr/>
            </a:pPr>
            <a:endParaRPr lang="en-US" altLang="en-US"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  <a:defRPr/>
            </a:pPr>
            <a:r>
              <a:rPr lang="en-US" alt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Reference-Based Pricing</a:t>
            </a:r>
          </a:p>
          <a:p>
            <a:pPr marL="0" indent="0">
              <a:buNone/>
              <a:defRPr/>
            </a:pPr>
            <a:endParaRPr lang="en-US" altLang="en-US"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  <a:defRPr/>
            </a:pPr>
            <a:r>
              <a:rPr lang="en-US" alt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Direct Contracting</a:t>
            </a:r>
          </a:p>
          <a:p>
            <a:pPr marL="0" indent="0">
              <a:buNone/>
              <a:defRPr/>
            </a:pPr>
            <a:endParaRPr lang="en-US" altLang="en-US"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  <a:defRPr/>
            </a:pPr>
            <a:r>
              <a:rPr lang="en-US" alt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Captive</a:t>
            </a:r>
          </a:p>
          <a:p>
            <a:pPr marL="0" indent="0">
              <a:buNone/>
              <a:defRPr/>
            </a:pPr>
            <a:r>
              <a:rPr lang="en-US" alt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pPr marL="0" indent="0">
              <a:buNone/>
              <a:defRPr/>
            </a:pPr>
            <a:r>
              <a:rPr lang="en-US" alt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 </a:t>
            </a:r>
          </a:p>
          <a:p>
            <a:pPr marL="457200" lvl="1" indent="0">
              <a:buFontTx/>
              <a:buNone/>
              <a:defRPr/>
            </a:pPr>
            <a:endParaRPr lang="en-US" alt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1">
              <a:defRPr/>
            </a:pPr>
            <a:endParaRPr lang="en-US" alt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defRPr/>
            </a:pPr>
            <a:endParaRPr lang="en-US" alt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893A3BC-B645-45FB-825D-A3846F0CD00A}" type="slidenum">
              <a:rPr lang="en-US" smtClean="0"/>
              <a:pPr>
                <a:defRPr/>
              </a:pPr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058760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69FDC5-CA81-4CEF-A840-772B467869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2"/>
                </a:solidFill>
              </a:rPr>
              <a:t>Level-Funded Plan Design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0D47637-F266-4535-AC7D-471194F8B7E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A plan design that allows you to have composite rates for groups with less than 50 people on the Medical Insurance.  </a:t>
            </a:r>
          </a:p>
          <a:p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A portion of the premium goes to Insurance overhead and the rest goes towards paying claims.</a:t>
            </a:r>
          </a:p>
          <a:p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No extra risk to the Company or Employee  </a:t>
            </a:r>
          </a:p>
          <a:p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Locked in premiums for the plan year</a:t>
            </a:r>
          </a:p>
          <a:p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If there is money left in the “claims bucket” then the group gets all or a portion of that back  - (depending on each carrier)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3D9A684-19A3-4D9E-BD74-D16E46CD60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0EEC892-7E91-4F6A-B683-99136E13F362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129897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69FDC5-CA81-4CEF-A840-772B467869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2"/>
                </a:solidFill>
              </a:rPr>
              <a:t>Direct Contract Plan Design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0D47637-F266-4535-AC7D-471194F8B7E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A plan design that allows you to Bypass the insurance carriers.</a:t>
            </a:r>
          </a:p>
          <a:p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Only works for Partially Self-Insured groups.</a:t>
            </a:r>
          </a:p>
          <a:p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A fee agreement /schedule is negotiated directly with the  Hospital(s)  and the TPA (Third Party Administrator)  pays the claims.</a:t>
            </a:r>
          </a:p>
          <a:p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The fee agreement is typically 1.5 to 1.75 X the Medicare reimbursement rate.</a:t>
            </a:r>
          </a:p>
          <a:p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The BUCA rate reimbursement to the Providers is Around 3 X Medicare</a:t>
            </a:r>
          </a:p>
          <a:p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Providers accept this form of payment because they get more volume and get paid quicker= less hassle / less man hours. 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3D9A684-19A3-4D9E-BD74-D16E46CD60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0EEC892-7E91-4F6A-B683-99136E13F362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50090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8224" y="134471"/>
            <a:ext cx="7987553" cy="1143000"/>
          </a:xfrm>
        </p:spPr>
        <p:txBody>
          <a:bodyPr/>
          <a:lstStyle/>
          <a:p>
            <a:pPr algn="l"/>
            <a:r>
              <a:rPr lang="en-US" b="1" cap="all" dirty="0">
                <a:solidFill>
                  <a:schemeClr val="bg1"/>
                </a:solidFill>
                <a:latin typeface="Gill Sans MT" panose="020B0502020104020203" pitchFamily="34" charset="0"/>
                <a:cs typeface="Arial" panose="020B0604020202020204" pitchFamily="34" charset="0"/>
              </a:rPr>
              <a:t>Agenda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65177" y="1546412"/>
            <a:ext cx="4908176" cy="3651768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sz="2471" dirty="0">
                <a:solidFill>
                  <a:srgbClr val="0A406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Bukaty Companies overview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471" dirty="0">
                <a:solidFill>
                  <a:srgbClr val="0A406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Take a Strategic Approach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471" dirty="0">
                <a:solidFill>
                  <a:srgbClr val="0A406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Cost Drivers</a:t>
            </a:r>
            <a:endParaRPr lang="en-US" sz="2118" dirty="0">
              <a:solidFill>
                <a:srgbClr val="0A406B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sz="2471" dirty="0">
                <a:solidFill>
                  <a:srgbClr val="0A406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Stats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471" dirty="0">
                <a:solidFill>
                  <a:srgbClr val="0A406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Company funding of premiums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471" dirty="0">
                <a:solidFill>
                  <a:srgbClr val="0A406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Terms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471" dirty="0">
                <a:solidFill>
                  <a:srgbClr val="0A406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Plan Designs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471" dirty="0">
                <a:solidFill>
                  <a:srgbClr val="0A406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contact information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471" dirty="0">
                <a:solidFill>
                  <a:srgbClr val="0A406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Q&amp;A</a:t>
            </a:r>
          </a:p>
          <a:p>
            <a:pPr>
              <a:buFont typeface="Arial" panose="020B0604020202020204" pitchFamily="34" charset="0"/>
              <a:buChar char="•"/>
            </a:pPr>
            <a:endParaRPr lang="en-US" sz="2471" dirty="0">
              <a:solidFill>
                <a:srgbClr val="0A406B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0650" y="1546412"/>
            <a:ext cx="3033829" cy="3899647"/>
          </a:xfrm>
          <a:prstGeom prst="rect">
            <a:avLst/>
          </a:prstGeom>
        </p:spPr>
      </p:pic>
      <mc:AlternateContent xmlns:mc="http://schemas.openxmlformats.org/markup-compatibility/2006" xmlns:pslz="http://schemas.microsoft.com/office/powerpoint/2016/slidezoom">
        <mc:Choice Requires="pslz">
          <p:graphicFrame>
            <p:nvGraphicFramePr>
              <p:cNvPr id="6" name="Slide Zoom 5">
                <a:extLst>
                  <a:ext uri="{FF2B5EF4-FFF2-40B4-BE49-F238E27FC236}">
                    <a16:creationId xmlns:a16="http://schemas.microsoft.com/office/drawing/2014/main" id="{84A1124E-FC66-4FEF-B033-F9031C79DDBC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1702219527"/>
                  </p:ext>
                </p:extLst>
              </p:nvPr>
            </p:nvGraphicFramePr>
            <p:xfrm>
              <a:off x="6785198" y="3920563"/>
              <a:ext cx="2218765" cy="1714500"/>
            </p:xfrm>
            <a:graphic>
              <a:graphicData uri="http://schemas.microsoft.com/office/powerpoint/2016/slidezoom">
                <pslz:sldZm>
                  <pslz:sldZmObj sldId="276" cId="3877366717">
                    <pslz:zmPr id="{5ECC9145-D23A-4688-8BDB-27DCEAB1686B}" returnToParent="0" transitionDur="1000">
                      <p166:blipFill xmlns:p166="http://schemas.microsoft.com/office/powerpoint/2016/6/main">
                        <a:blip r:embed="rId4"/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>
                          <a:off x="0" y="0"/>
                          <a:ext cx="2218765" cy="1714500"/>
                        </a:xfrm>
                        <a:prstGeom prst="rect">
                          <a:avLst/>
                        </a:prstGeom>
                        <a:ln w="3175">
                          <a:solidFill>
                            <a:prstClr val="ltGray"/>
                          </a:solidFill>
                        </a:ln>
                      </p166:spPr>
                    </pslz:zmPr>
                  </pslz:sldZmObj>
                </pslz:sldZm>
              </a:graphicData>
            </a:graphic>
          </p:graphicFrame>
        </mc:Choice>
        <mc:Fallback xmlns="">
          <p:pic>
            <p:nvPicPr>
              <p:cNvPr id="6" name="Slide Zoom 5">
                <a:extLst>
                  <a:ext uri="{FF2B5EF4-FFF2-40B4-BE49-F238E27FC236}">
                    <a16:creationId xmlns:a16="http://schemas.microsoft.com/office/drawing/2014/main" id="{84A1124E-FC66-4FEF-B033-F9031C79DDBC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6785198" y="3920563"/>
                <a:ext cx="2218765" cy="1714500"/>
              </a:xfrm>
              <a:prstGeom prst="rect">
                <a:avLst/>
              </a:prstGeom>
              <a:ln w="3175">
                <a:solidFill>
                  <a:prstClr val="ltGray"/>
                </a:solidFill>
              </a:ln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87736671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69FDC5-CA81-4CEF-A840-772B467869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2"/>
                </a:solidFill>
              </a:rPr>
              <a:t>Reference-Base Pricing Design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0D47637-F266-4535-AC7D-471194F8B7E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A plan design that allows you to Bypass the insurance carriers.</a:t>
            </a:r>
          </a:p>
          <a:p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Only works for Partially Self-Insured groups.</a:t>
            </a:r>
          </a:p>
          <a:p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A fee agreement /schedule is determined by CMS data (what hospitals are accepting overall / and what the TPA thinks that they will accept. </a:t>
            </a:r>
          </a:p>
          <a:p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The fee agreement is typically 1.75 X the Medicare reimbursement rate.</a:t>
            </a:r>
          </a:p>
          <a:p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No real network</a:t>
            </a:r>
          </a:p>
          <a:p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Providers may not accept this and can possibly balance bill the employee.</a:t>
            </a:r>
          </a:p>
          <a:p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Providers accept this form of payment because they get more volume and get paid quicker= less hassle / less man hours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Growing in popularity 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3D9A684-19A3-4D9E-BD74-D16E46CD60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0EEC892-7E91-4F6A-B683-99136E13F362}" type="slidenum">
              <a:rPr lang="en-US" smtClean="0"/>
              <a:pPr>
                <a:defRPr/>
              </a:pPr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835172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69FDC5-CA81-4CEF-A840-772B467869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2"/>
                </a:solidFill>
              </a:rPr>
              <a:t>Gap Insurance Plan Design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0D47637-F266-4535-AC7D-471194F8B7E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A plan design that allows you to Raise your medical plan’s deductible and Max out of Pocket up, then fill in that “Gap” with GAP insurance.</a:t>
            </a:r>
          </a:p>
          <a:p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Its like an HRA = Health Reimbursement arrangement</a:t>
            </a:r>
          </a:p>
          <a:p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Works great with fully insured &amp; level funded groups &amp; age rated plan designs.</a:t>
            </a:r>
          </a:p>
          <a:p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Need to have at least 5 people sign up for this.</a:t>
            </a:r>
          </a:p>
          <a:p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Not all Brokers can offer this.</a:t>
            </a:r>
          </a:p>
          <a:p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When  used it typically saves the company  / employee  $50 to $100 of premium per person per month.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3D9A684-19A3-4D9E-BD74-D16E46CD60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0EEC892-7E91-4F6A-B683-99136E13F362}" type="slidenum">
              <a:rPr lang="en-US" smtClean="0"/>
              <a:pPr>
                <a:defRPr/>
              </a:pPr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663838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69FDC5-CA81-4CEF-A840-772B467869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2"/>
                </a:solidFill>
              </a:rPr>
              <a:t>HRA Plan Design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0D47637-F266-4535-AC7D-471194F8B7E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A plan design that allows you to Raise your medical plan’s deductible and Max out of Pocket up, then fill in that with  the Employer paying a set amount of money</a:t>
            </a:r>
          </a:p>
          <a:p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It can be Company Administered or a TPA can administer this</a:t>
            </a:r>
          </a:p>
          <a:p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A person either gets a debit card to use for the amount of medical claims the company is willing to pay or  the employee submits receipts to get reimbursed.</a:t>
            </a:r>
          </a:p>
          <a:p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Works great with fully insured &amp; level funded groups &amp; age rated plan designs.</a:t>
            </a:r>
          </a:p>
          <a:p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Can be a great benefit for the employee.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3D9A684-19A3-4D9E-BD74-D16E46CD60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0EEC892-7E91-4F6A-B683-99136E13F362}" type="slidenum">
              <a:rPr lang="en-US" smtClean="0"/>
              <a:pPr>
                <a:defRPr/>
              </a:pPr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512205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855923"/>
          </a:xfrm>
        </p:spPr>
      </p:pic>
    </p:spTree>
    <p:extLst>
      <p:ext uri="{BB962C8B-B14F-4D97-AF65-F5344CB8AC3E}">
        <p14:creationId xmlns:p14="http://schemas.microsoft.com/office/powerpoint/2010/main" val="320130622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578223" y="134471"/>
            <a:ext cx="8633012" cy="1143000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algn="l"/>
            <a:r>
              <a:rPr lang="en-US" sz="3882" b="1" kern="0" cap="all" dirty="0">
                <a:solidFill>
                  <a:schemeClr val="bg1"/>
                </a:solidFill>
                <a:latin typeface="Gill Sans MT" panose="020B0502020104020203" pitchFamily="34" charset="0"/>
                <a:cs typeface="Arial" panose="020B0604020202020204" pitchFamily="34" charset="0"/>
              </a:rPr>
              <a:t>Contact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589" y="1266627"/>
            <a:ext cx="1193807" cy="1613647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2420472" y="1277471"/>
            <a:ext cx="2485483" cy="198182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A406B"/>
                </a:solidFill>
                <a:latin typeface="Gill Sans MT" panose="020B0502020104020203" pitchFamily="34" charset="0"/>
              </a:rPr>
              <a:t>Kent Friend</a:t>
            </a:r>
          </a:p>
          <a:p>
            <a:pPr>
              <a:spcAft>
                <a:spcPts val="1059"/>
              </a:spcAft>
            </a:pPr>
            <a:r>
              <a:rPr lang="en-US" sz="1235" i="1" dirty="0">
                <a:solidFill>
                  <a:schemeClr val="accent4"/>
                </a:solidFill>
                <a:latin typeface="Gill Sans MT" panose="020B0502020104020203" pitchFamily="34" charset="0"/>
              </a:rPr>
              <a:t>National Strategic Benefits Consultant </a:t>
            </a:r>
            <a:br>
              <a:rPr lang="en-US" sz="1235" i="1" dirty="0">
                <a:solidFill>
                  <a:schemeClr val="accent4"/>
                </a:solidFill>
                <a:latin typeface="Gill Sans MT" panose="020B0502020104020203" pitchFamily="34" charset="0"/>
              </a:rPr>
            </a:br>
            <a:r>
              <a:rPr lang="en-US" sz="1235" i="1" dirty="0">
                <a:solidFill>
                  <a:schemeClr val="accent4"/>
                </a:solidFill>
                <a:latin typeface="Gill Sans MT" panose="020B0502020104020203" pitchFamily="34" charset="0"/>
              </a:rPr>
              <a:t>Property &amp; Casualty Consultant</a:t>
            </a:r>
          </a:p>
          <a:p>
            <a:pPr>
              <a:spcAft>
                <a:spcPts val="0"/>
              </a:spcAft>
            </a:pPr>
            <a:r>
              <a:rPr lang="en-US" sz="1235" dirty="0">
                <a:solidFill>
                  <a:schemeClr val="tx1">
                    <a:lumMod val="65000"/>
                    <a:lumOff val="35000"/>
                  </a:schemeClr>
                </a:solidFill>
                <a:latin typeface="Gill Sans MT" panose="020B0502020104020203" pitchFamily="34" charset="0"/>
              </a:rPr>
              <a:t>kfriend@bukaty.com</a:t>
            </a:r>
          </a:p>
          <a:p>
            <a:pPr>
              <a:spcAft>
                <a:spcPts val="0"/>
              </a:spcAft>
            </a:pPr>
            <a:r>
              <a:rPr lang="en-US" sz="1235" dirty="0">
                <a:solidFill>
                  <a:schemeClr val="tx1">
                    <a:lumMod val="65000"/>
                    <a:lumOff val="35000"/>
                  </a:schemeClr>
                </a:solidFill>
                <a:latin typeface="Gill Sans MT" panose="020B0502020104020203" pitchFamily="34" charset="0"/>
              </a:rPr>
              <a:t>P: 913.777.7535</a:t>
            </a:r>
          </a:p>
          <a:p>
            <a:pPr>
              <a:spcAft>
                <a:spcPts val="0"/>
              </a:spcAft>
            </a:pPr>
            <a:r>
              <a:rPr lang="en-US" sz="1235" dirty="0">
                <a:solidFill>
                  <a:schemeClr val="tx1">
                    <a:lumMod val="65000"/>
                    <a:lumOff val="35000"/>
                  </a:schemeClr>
                </a:solidFill>
                <a:latin typeface="Gill Sans MT" panose="020B0502020104020203" pitchFamily="34" charset="0"/>
              </a:rPr>
              <a:t>C: 816.803.7406</a:t>
            </a:r>
          </a:p>
          <a:p>
            <a:pPr>
              <a:spcAft>
                <a:spcPts val="1059"/>
              </a:spcAft>
            </a:pPr>
            <a:r>
              <a:rPr lang="en-US" sz="1235" dirty="0">
                <a:solidFill>
                  <a:schemeClr val="tx1">
                    <a:lumMod val="65000"/>
                    <a:lumOff val="35000"/>
                  </a:schemeClr>
                </a:solidFill>
                <a:latin typeface="Gill Sans MT" panose="020B0502020104020203" pitchFamily="34" charset="0"/>
              </a:rPr>
              <a:t>F: 913.345.2608</a:t>
            </a:r>
          </a:p>
          <a:p>
            <a:endParaRPr lang="en-US" sz="1235" i="1" dirty="0">
              <a:solidFill>
                <a:srgbClr val="0A6F9D"/>
              </a:solidFill>
              <a:latin typeface="Gill Sans MT" panose="020B0502020104020203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57095" y="3205601"/>
            <a:ext cx="7411141" cy="7441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118" dirty="0">
                <a:solidFill>
                  <a:srgbClr val="0A406B"/>
                </a:solidFill>
                <a:latin typeface="Gill Sans MT" panose="020B0502020104020203" pitchFamily="34" charset="0"/>
              </a:rPr>
              <a:t>	To receive more information, please call or email me:</a:t>
            </a:r>
          </a:p>
          <a:p>
            <a:endParaRPr lang="en-US" sz="2118" dirty="0">
              <a:solidFill>
                <a:srgbClr val="0A406B"/>
              </a:solidFill>
              <a:latin typeface="Gill Sans MT" panose="020B05020201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470768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>
            <a:spLocks noGrp="1" noChangeArrowheads="1"/>
          </p:cNvSpPr>
          <p:nvPr>
            <p:ph idx="1"/>
          </p:nvPr>
        </p:nvSpPr>
        <p:spPr bwMode="auto">
          <a:xfrm>
            <a:off x="739588" y="1411945"/>
            <a:ext cx="7261412" cy="3993497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80682" tIns="40341" rIns="80682" bIns="40341" numCol="1" anchor="t" anchorCtr="0" compatLnSpc="1">
            <a:prstTxWarp prst="textNoShape">
              <a:avLst/>
            </a:prstTxWarp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altLang="en-US" sz="2118" dirty="0">
                <a:solidFill>
                  <a:srgbClr val="0A406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30 Years in Business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altLang="en-US" sz="2118" dirty="0">
                <a:solidFill>
                  <a:srgbClr val="0A406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Locally owned &amp; operated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altLang="en-US" sz="2118" dirty="0">
                <a:solidFill>
                  <a:srgbClr val="0A406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Financially strong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118" dirty="0">
                <a:solidFill>
                  <a:srgbClr val="0A406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275+ Employees – 6 Divisions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118" dirty="0">
                <a:solidFill>
                  <a:srgbClr val="0A406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Licensed in all 50 states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sz="1588" dirty="0">
                <a:solidFill>
                  <a:srgbClr val="0671A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Employee Benefits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sz="1588" dirty="0">
                <a:solidFill>
                  <a:srgbClr val="0671A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HR Consulting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sz="1588" dirty="0">
                <a:solidFill>
                  <a:srgbClr val="0671A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Benefit Administration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sz="1588" dirty="0">
                <a:solidFill>
                  <a:srgbClr val="0671A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Property &amp; Casualty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sz="1588" dirty="0">
                <a:solidFill>
                  <a:srgbClr val="0671A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Payroll &amp; Accounting Services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sz="1588" dirty="0">
                <a:solidFill>
                  <a:srgbClr val="0671A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401(k) &amp; Wealth Management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118" dirty="0">
                <a:solidFill>
                  <a:srgbClr val="0A406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Top producer designations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sz="1588" dirty="0">
                <a:solidFill>
                  <a:srgbClr val="0671A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BCBS of KC – Blue Chip     Cigna – Platinum Producer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sz="1588" dirty="0">
                <a:solidFill>
                  <a:srgbClr val="0671A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Aetna – Super Elite 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sz="1588" dirty="0">
                <a:solidFill>
                  <a:srgbClr val="0671A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Humana – Leaders Club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sz="1588" dirty="0">
                <a:solidFill>
                  <a:srgbClr val="0671A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United Healthcare – Platinum </a:t>
            </a:r>
          </a:p>
          <a:p>
            <a:pPr marL="403400" lvl="1" indent="0">
              <a:buNone/>
            </a:pP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03400" lvl="1" indent="0">
              <a:buNone/>
            </a:pP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0294" y="1381319"/>
            <a:ext cx="3720353" cy="279026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05118" y="6049323"/>
            <a:ext cx="268941" cy="2280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82" dirty="0"/>
              <a:t>5</a:t>
            </a: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578224" y="134471"/>
            <a:ext cx="7987553" cy="1143000"/>
          </a:xfrm>
        </p:spPr>
        <p:txBody>
          <a:bodyPr/>
          <a:lstStyle/>
          <a:p>
            <a:pPr algn="l"/>
            <a:r>
              <a:rPr lang="en-US" b="1" cap="all" dirty="0">
                <a:solidFill>
                  <a:schemeClr val="bg1"/>
                </a:solidFill>
                <a:latin typeface="Gill Sans MT" panose="020B0502020104020203" pitchFamily="34" charset="0"/>
                <a:cs typeface="Arial" panose="020B0604020202020204" pitchFamily="34" charset="0"/>
              </a:rPr>
              <a:t>Bukaty Companies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6439" y="4306059"/>
            <a:ext cx="3948064" cy="6293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126420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7473" y="806826"/>
            <a:ext cx="6415549" cy="6415549"/>
          </a:xfrm>
          <a:prstGeom prst="rect">
            <a:avLst/>
          </a:prstGeom>
        </p:spPr>
      </p:pic>
      <p:sp>
        <p:nvSpPr>
          <p:cNvPr id="4" name="Title 1"/>
          <p:cNvSpPr txBox="1">
            <a:spLocks/>
          </p:cNvSpPr>
          <p:nvPr/>
        </p:nvSpPr>
        <p:spPr>
          <a:xfrm>
            <a:off x="578223" y="134471"/>
            <a:ext cx="8633012" cy="1143000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algn="l"/>
            <a:r>
              <a:rPr lang="en-US" sz="3882" kern="0" cap="all" dirty="0">
                <a:solidFill>
                  <a:schemeClr val="bg1"/>
                </a:solidFill>
                <a:latin typeface="Gill Sans MT" panose="020B0502020104020203" pitchFamily="34" charset="0"/>
                <a:cs typeface="Arial" panose="020B0604020202020204" pitchFamily="34" charset="0"/>
              </a:rPr>
              <a:t>A</a:t>
            </a:r>
            <a:r>
              <a:rPr lang="en-US" sz="3882" b="1" kern="0" cap="all" dirty="0">
                <a:solidFill>
                  <a:schemeClr val="bg1"/>
                </a:solidFill>
                <a:latin typeface="Gill Sans MT" panose="020B0502020104020203" pitchFamily="34" charset="0"/>
                <a:cs typeface="Arial" panose="020B0604020202020204" pitchFamily="34" charset="0"/>
              </a:rPr>
              <a:t> Strategic </a:t>
            </a:r>
            <a:r>
              <a:rPr lang="en-US" sz="3882" kern="0" cap="all" dirty="0">
                <a:solidFill>
                  <a:schemeClr val="bg1"/>
                </a:solidFill>
                <a:latin typeface="Gill Sans MT" panose="020B0502020104020203" pitchFamily="34" charset="0"/>
                <a:cs typeface="Arial" panose="020B0604020202020204" pitchFamily="34" charset="0"/>
              </a:rPr>
              <a:t>Approach</a:t>
            </a:r>
          </a:p>
        </p:txBody>
      </p:sp>
    </p:spTree>
    <p:extLst>
      <p:ext uri="{BB962C8B-B14F-4D97-AF65-F5344CB8AC3E}">
        <p14:creationId xmlns:p14="http://schemas.microsoft.com/office/powerpoint/2010/main" val="149640924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286FE75-99CD-4FC3-8248-6CA374197D7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3349" y="1186962"/>
            <a:ext cx="9010651" cy="5536566"/>
          </a:xfrm>
          <a:prstGeom prst="rect">
            <a:avLst/>
          </a:prstGeom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578223" y="134471"/>
            <a:ext cx="8633012" cy="1143000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algn="l"/>
            <a:r>
              <a:rPr lang="en-US" sz="3882" kern="0" cap="all" dirty="0">
                <a:solidFill>
                  <a:schemeClr val="bg1"/>
                </a:solidFill>
                <a:latin typeface="Gill Sans MT" panose="020B0502020104020203" pitchFamily="34" charset="0"/>
                <a:cs typeface="Arial" panose="020B0604020202020204" pitchFamily="34" charset="0"/>
              </a:rPr>
              <a:t>medical</a:t>
            </a:r>
            <a:r>
              <a:rPr lang="en-US" sz="3882" b="1" kern="0" cap="all" dirty="0">
                <a:solidFill>
                  <a:schemeClr val="bg1"/>
                </a:solidFill>
                <a:latin typeface="Gill Sans MT" panose="020B0502020104020203" pitchFamily="34" charset="0"/>
                <a:cs typeface="Arial" panose="020B0604020202020204" pitchFamily="34" charset="0"/>
              </a:rPr>
              <a:t> cost </a:t>
            </a:r>
            <a:r>
              <a:rPr lang="en-US" sz="3882" kern="0" cap="all" dirty="0">
                <a:solidFill>
                  <a:schemeClr val="bg1"/>
                </a:solidFill>
                <a:latin typeface="Gill Sans MT" panose="020B0502020104020203" pitchFamily="34" charset="0"/>
                <a:cs typeface="Arial" panose="020B0604020202020204" pitchFamily="34" charset="0"/>
              </a:rPr>
              <a:t>spend </a:t>
            </a:r>
            <a:r>
              <a:rPr lang="en-US" sz="3882" b="1" kern="0" cap="all" dirty="0">
                <a:solidFill>
                  <a:schemeClr val="bg1"/>
                </a:solidFill>
                <a:latin typeface="Gill Sans MT" panose="020B0502020104020203" pitchFamily="34" charset="0"/>
                <a:cs typeface="Arial" panose="020B0604020202020204" pitchFamily="34" charset="0"/>
              </a:rPr>
              <a:t>factors</a:t>
            </a:r>
          </a:p>
        </p:txBody>
      </p:sp>
    </p:spTree>
    <p:extLst>
      <p:ext uri="{BB962C8B-B14F-4D97-AF65-F5344CB8AC3E}">
        <p14:creationId xmlns:p14="http://schemas.microsoft.com/office/powerpoint/2010/main" val="19864253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941295" y="1341555"/>
            <a:ext cx="7261412" cy="756397"/>
          </a:xfrm>
        </p:spPr>
        <p:txBody>
          <a:bodyPr/>
          <a:lstStyle/>
          <a:p>
            <a:pPr algn="l" eaLnBrk="1" hangingPunct="1"/>
            <a:r>
              <a:rPr lang="en-US" altLang="en-US" b="1" cap="all" dirty="0">
                <a:solidFill>
                  <a:schemeClr val="bg1"/>
                </a:solidFill>
                <a:latin typeface="Gill Sans MT" pitchFamily="34" charset="0"/>
              </a:rPr>
              <a:t>Reporting</a:t>
            </a:r>
            <a:endParaRPr lang="en-US" altLang="en-US" cap="all" dirty="0">
              <a:latin typeface="Gill Sans MT" pitchFamily="34" charset="0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578223" y="134471"/>
            <a:ext cx="8633012" cy="1143000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algn="l"/>
            <a:r>
              <a:rPr lang="en-US" sz="3882" kern="0" cap="all" dirty="0">
                <a:solidFill>
                  <a:schemeClr val="bg1"/>
                </a:solidFill>
                <a:latin typeface="Gill Sans MT" panose="020B0502020104020203" pitchFamily="34" charset="0"/>
                <a:cs typeface="Arial" panose="020B0604020202020204" pitchFamily="34" charset="0"/>
              </a:rPr>
              <a:t>Industry </a:t>
            </a:r>
            <a:r>
              <a:rPr lang="en-US" sz="3882" b="1" kern="0" cap="all" dirty="0">
                <a:solidFill>
                  <a:schemeClr val="bg1"/>
                </a:solidFill>
                <a:latin typeface="Gill Sans MT" panose="020B0502020104020203" pitchFamily="34" charset="0"/>
                <a:cs typeface="Arial" panose="020B0604020202020204" pitchFamily="34" charset="0"/>
              </a:rPr>
              <a:t>Statistics</a:t>
            </a:r>
          </a:p>
        </p:txBody>
      </p:sp>
      <p:sp>
        <p:nvSpPr>
          <p:cNvPr id="10" name="Rectangle 4"/>
          <p:cNvSpPr>
            <a:spLocks noGrp="1" noChangeArrowheads="1"/>
          </p:cNvSpPr>
          <p:nvPr>
            <p:ph idx="1"/>
          </p:nvPr>
        </p:nvSpPr>
        <p:spPr bwMode="auto">
          <a:xfrm>
            <a:off x="578223" y="1277470"/>
            <a:ext cx="8162365" cy="383241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80682" tIns="40341" rIns="80682" bIns="40341" numCol="1" anchor="t" anchorCtr="0" compatLnSpc="1">
            <a:prstTxWarp prst="textNoShape">
              <a:avLst/>
            </a:prstTxWarp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altLang="en-US" sz="2118" dirty="0">
                <a:solidFill>
                  <a:srgbClr val="0A406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98% of employers offer health care coverage for their employees</a:t>
            </a:r>
            <a:r>
              <a:rPr lang="en-US" altLang="en-US" sz="2118" baseline="30000" dirty="0">
                <a:solidFill>
                  <a:srgbClr val="0A406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</a:t>
            </a:r>
            <a:r>
              <a:rPr lang="en-US" altLang="en-US" sz="2118" dirty="0">
                <a:solidFill>
                  <a:srgbClr val="0A406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br>
              <a:rPr lang="en-US" altLang="en-US" sz="2118" dirty="0">
                <a:solidFill>
                  <a:srgbClr val="0A406B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altLang="en-US" sz="2118" dirty="0">
                <a:solidFill>
                  <a:srgbClr val="0A406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of those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altLang="en-US" sz="1588" dirty="0">
                <a:solidFill>
                  <a:srgbClr val="0A6F9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24% offer an HDHP/HRA or an HSA qualified HDHP, or both</a:t>
            </a:r>
            <a:r>
              <a:rPr lang="en-US" altLang="en-US" sz="1588" baseline="30000" dirty="0">
                <a:solidFill>
                  <a:srgbClr val="0A6F9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altLang="en-US" sz="1588" dirty="0">
                <a:solidFill>
                  <a:srgbClr val="0A6F9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75% of employers offer wellness resources and/or a general </a:t>
            </a:r>
            <a:br>
              <a:rPr lang="en-US" altLang="en-US" sz="1588" dirty="0">
                <a:solidFill>
                  <a:srgbClr val="0A6F9D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altLang="en-US" sz="1588" dirty="0">
                <a:solidFill>
                  <a:srgbClr val="0A6F9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wellness program</a:t>
            </a:r>
            <a:r>
              <a:rPr lang="en-US" altLang="en-US" sz="1588" baseline="30000" dirty="0">
                <a:solidFill>
                  <a:srgbClr val="0A6F9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altLang="en-US" sz="1941" dirty="0">
                <a:solidFill>
                  <a:srgbClr val="0A406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 average total employee health care premium per employee in </a:t>
            </a:r>
            <a:br>
              <a:rPr lang="en-US" altLang="en-US" sz="1941" dirty="0">
                <a:solidFill>
                  <a:srgbClr val="0A406B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altLang="en-US" sz="1941" dirty="0">
                <a:solidFill>
                  <a:srgbClr val="0A406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2022 was $574 per month/ family $1,634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altLang="en-US" sz="1941" dirty="0">
                <a:solidFill>
                  <a:srgbClr val="0A406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Medical cost trend is predicted to be 6% in 2021(some say 10-12%)</a:t>
            </a:r>
            <a:endParaRPr lang="en-US" altLang="en-US" sz="1941" baseline="30000" dirty="0">
              <a:solidFill>
                <a:srgbClr val="0A406B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altLang="en-US" sz="1941" dirty="0">
                <a:solidFill>
                  <a:srgbClr val="0A406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Employee benefits make up approximately one-third of total </a:t>
            </a:r>
            <a:br>
              <a:rPr lang="en-US" altLang="en-US" sz="1941" dirty="0">
                <a:solidFill>
                  <a:srgbClr val="0A406B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altLang="en-US" sz="1941" dirty="0">
                <a:solidFill>
                  <a:srgbClr val="0A406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compensation costs</a:t>
            </a:r>
            <a:r>
              <a:rPr lang="en-US" altLang="en-US" sz="1941" baseline="30000" dirty="0">
                <a:solidFill>
                  <a:srgbClr val="0A406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altLang="en-US" sz="1941" dirty="0">
                <a:solidFill>
                  <a:srgbClr val="0A406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More than two-thirds of employers increased their benefit offerings </a:t>
            </a:r>
            <a:br>
              <a:rPr lang="en-US" altLang="en-US" sz="1941" dirty="0">
                <a:solidFill>
                  <a:srgbClr val="0A406B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altLang="en-US" sz="1941" dirty="0">
                <a:solidFill>
                  <a:srgbClr val="0A406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to retain employees in the last 12 months</a:t>
            </a:r>
            <a:r>
              <a:rPr lang="en-US" altLang="en-US" sz="1941" baseline="30000" dirty="0">
                <a:solidFill>
                  <a:srgbClr val="0A406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</a:t>
            </a:r>
          </a:p>
          <a:p>
            <a:pPr>
              <a:buFont typeface="Arial" panose="020B0604020202020204" pitchFamily="34" charset="0"/>
              <a:buChar char="•"/>
            </a:pPr>
            <a:endParaRPr lang="en-US" altLang="en-US" sz="1941" dirty="0">
              <a:solidFill>
                <a:srgbClr val="0A406B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03399" lvl="1" indent="0">
              <a:buNone/>
            </a:pPr>
            <a:endParaRPr lang="en-US" sz="1588" dirty="0">
              <a:solidFill>
                <a:srgbClr val="0671A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endParaRPr lang="en-US" sz="1941" dirty="0">
              <a:solidFill>
                <a:srgbClr val="0671A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03400" lvl="1" indent="0">
              <a:buNone/>
            </a:pP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03400" lvl="1" indent="0">
              <a:buNone/>
            </a:pP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78223" y="5983941"/>
            <a:ext cx="6817659" cy="6899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en-US" sz="971" i="1" baseline="30000" dirty="0">
                <a:solidFill>
                  <a:srgbClr val="0A406B"/>
                </a:solidFill>
                <a:latin typeface="Gill Sans MT" panose="020B0502020104020203" pitchFamily="34" charset="0"/>
              </a:rPr>
              <a:t>1</a:t>
            </a:r>
            <a:r>
              <a:rPr lang="en-US" altLang="en-US" sz="971" i="1" dirty="0">
                <a:solidFill>
                  <a:srgbClr val="0A406B"/>
                </a:solidFill>
                <a:latin typeface="Gill Sans MT" panose="020B0502020104020203" pitchFamily="34" charset="0"/>
              </a:rPr>
              <a:t>SHRM 2017-20 Health Care Benchmarking Report </a:t>
            </a:r>
          </a:p>
          <a:p>
            <a:r>
              <a:rPr lang="en-US" sz="971" i="1" baseline="30000" dirty="0">
                <a:solidFill>
                  <a:srgbClr val="0A406B"/>
                </a:solidFill>
                <a:latin typeface="Gill Sans MT" panose="020B0502020104020203" pitchFamily="34" charset="0"/>
              </a:rPr>
              <a:t>2</a:t>
            </a:r>
            <a:r>
              <a:rPr lang="en-US" sz="971" i="1" dirty="0">
                <a:solidFill>
                  <a:srgbClr val="0A406B"/>
                </a:solidFill>
                <a:latin typeface="Gill Sans MT" panose="020B0502020104020203" pitchFamily="34" charset="0"/>
              </a:rPr>
              <a:t>Kaiser/HRET Survey of Employer-Sponsored Health Benefits, 2017-20</a:t>
            </a:r>
          </a:p>
          <a:p>
            <a:r>
              <a:rPr lang="en-US" sz="971" i="1" baseline="30000" dirty="0">
                <a:solidFill>
                  <a:srgbClr val="0A406B"/>
                </a:solidFill>
                <a:latin typeface="Gill Sans MT" panose="020B0502020104020203" pitchFamily="34" charset="0"/>
              </a:rPr>
              <a:t>3</a:t>
            </a:r>
            <a:r>
              <a:rPr lang="en-US" sz="971" i="1" dirty="0">
                <a:solidFill>
                  <a:srgbClr val="0A406B"/>
                </a:solidFill>
                <a:latin typeface="Gill Sans MT" panose="020B0502020104020203" pitchFamily="34" charset="0"/>
              </a:rPr>
              <a:t>SHRM 2018-20 Employee Benefits Report</a:t>
            </a:r>
          </a:p>
          <a:p>
            <a:r>
              <a:rPr lang="en-US" sz="971" i="1" baseline="30000" dirty="0">
                <a:solidFill>
                  <a:srgbClr val="0A406B"/>
                </a:solidFill>
                <a:latin typeface="Gill Sans MT" panose="020B0502020104020203" pitchFamily="34" charset="0"/>
              </a:rPr>
              <a:t>4</a:t>
            </a:r>
            <a:r>
              <a:rPr lang="en-US" sz="971" i="1" dirty="0">
                <a:solidFill>
                  <a:srgbClr val="0A406B"/>
                </a:solidFill>
                <a:latin typeface="Gill Sans MT" panose="020B0502020104020203" pitchFamily="34" charset="0"/>
              </a:rPr>
              <a:t>PWC Medical Cost Trend: Behind the numbers 2019-20</a:t>
            </a:r>
            <a:endParaRPr lang="en-US" sz="971" i="1" dirty="0"/>
          </a:p>
        </p:txBody>
      </p:sp>
    </p:spTree>
    <p:extLst>
      <p:ext uri="{BB962C8B-B14F-4D97-AF65-F5344CB8AC3E}">
        <p14:creationId xmlns:p14="http://schemas.microsoft.com/office/powerpoint/2010/main" val="353233944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19B1A1-2F90-45A0-B9A7-2C08D448D0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b="1" u="none" strike="noStrike" cap="all" dirty="0">
                <a:solidFill>
                  <a:schemeClr val="bg2"/>
                </a:solidFill>
                <a:effectLst/>
                <a:latin typeface="Open Sans" panose="020B0606030504020204" pitchFamily="34" charset="0"/>
              </a:rPr>
              <a:t>HEALTH INSURANCE PREMIUMS AND WORKER CONTRIBUTIONS</a:t>
            </a:r>
            <a:br>
              <a:rPr lang="en-US" sz="2400" b="1" u="none" strike="noStrike" cap="all" dirty="0">
                <a:solidFill>
                  <a:schemeClr val="bg2"/>
                </a:solidFill>
                <a:effectLst/>
                <a:latin typeface="Open Sans" panose="020B0606030504020204" pitchFamily="34" charset="0"/>
              </a:rPr>
            </a:br>
            <a:endParaRPr lang="en-US" sz="2400" dirty="0">
              <a:solidFill>
                <a:schemeClr val="bg2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5E88BD0-A3EC-4627-8275-8E12F0CA605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8619" y="1417638"/>
            <a:ext cx="8654472" cy="4438217"/>
          </a:xfrm>
        </p:spPr>
        <p:txBody>
          <a:bodyPr/>
          <a:lstStyle/>
          <a:p>
            <a:pPr algn="l" fontAlgn="base"/>
            <a:r>
              <a:rPr lang="en-US" sz="1600" b="0" u="none" strike="noStrike" dirty="0">
                <a:solidFill>
                  <a:srgbClr val="393D40"/>
                </a:solidFill>
                <a:effectLst/>
                <a:latin typeface="Open Sans" panose="020B0606030504020204" pitchFamily="34" charset="0"/>
              </a:rPr>
              <a:t>In 2021, the average annual premiums for employer-sponsored health insurance are $7,739 for single coverage and $22,221 for family coverage [</a:t>
            </a:r>
            <a:r>
              <a:rPr lang="en-US" sz="1600" b="0" u="none" strike="noStrike" dirty="0">
                <a:solidFill>
                  <a:srgbClr val="0075C9"/>
                </a:solidFill>
                <a:effectLst/>
                <a:latin typeface="inherit"/>
                <a:hlinkClick r:id="rId3"/>
              </a:rPr>
              <a:t>Figure A</a:t>
            </a:r>
            <a:r>
              <a:rPr lang="en-US" sz="1600" b="0" u="none" strike="noStrike" dirty="0">
                <a:solidFill>
                  <a:srgbClr val="393D40"/>
                </a:solidFill>
                <a:effectLst/>
                <a:latin typeface="Open Sans" panose="020B0606030504020204" pitchFamily="34" charset="0"/>
              </a:rPr>
              <a:t>]. The average single and family premiums increased 4% over the past year. During this period, workers’ wages increased 5% and inflation increased 1.9%.</a:t>
            </a:r>
            <a:r>
              <a:rPr lang="en-US" sz="1600" b="1" u="none" strike="noStrike" baseline="30000" dirty="0">
                <a:solidFill>
                  <a:srgbClr val="393D40"/>
                </a:solidFill>
                <a:effectLst/>
                <a:latin typeface="Arial" panose="020B0604020202020204" pitchFamily="34" charset="0"/>
                <a:hlinkClick r:id="rId4"/>
              </a:rPr>
              <a:t>2</a:t>
            </a:r>
            <a:endParaRPr lang="en-US" sz="1600" b="0" u="none" strike="noStrike" dirty="0">
              <a:solidFill>
                <a:srgbClr val="393D40"/>
              </a:solidFill>
              <a:effectLst/>
              <a:latin typeface="Open Sans" panose="020B0606030504020204" pitchFamily="34" charset="0"/>
            </a:endParaRPr>
          </a:p>
          <a:p>
            <a:pPr algn="l" fontAlgn="base"/>
            <a:r>
              <a:rPr lang="en-US" sz="1600" b="0" u="none" strike="noStrike" dirty="0">
                <a:solidFill>
                  <a:srgbClr val="393D40"/>
                </a:solidFill>
                <a:effectLst/>
                <a:latin typeface="Open Sans" panose="020B0606030504020204" pitchFamily="34" charset="0"/>
              </a:rPr>
              <a:t>The average premium for family coverage has increased 22% over the last five years and 47% over the last ten years [</a:t>
            </a:r>
            <a:r>
              <a:rPr lang="en-US" sz="1600" b="0" u="none" strike="noStrike" dirty="0">
                <a:solidFill>
                  <a:srgbClr val="0075C9"/>
                </a:solidFill>
                <a:effectLst/>
                <a:latin typeface="inherit"/>
                <a:hlinkClick r:id="rId3"/>
              </a:rPr>
              <a:t>Figure A</a:t>
            </a:r>
            <a:r>
              <a:rPr lang="en-US" sz="1600" b="0" u="none" strike="noStrike" dirty="0">
                <a:solidFill>
                  <a:srgbClr val="393D40"/>
                </a:solidFill>
                <a:effectLst/>
                <a:latin typeface="Open Sans" panose="020B0606030504020204" pitchFamily="34" charset="0"/>
              </a:rPr>
              <a:t>].</a:t>
            </a:r>
          </a:p>
          <a:p>
            <a:pPr algn="l" fontAlgn="base"/>
            <a:r>
              <a:rPr lang="en-US" sz="1600" b="0" u="none" strike="noStrike" dirty="0">
                <a:solidFill>
                  <a:srgbClr val="393D40"/>
                </a:solidFill>
                <a:effectLst/>
                <a:latin typeface="Open Sans" panose="020B0606030504020204" pitchFamily="34" charset="0"/>
              </a:rPr>
              <a:t>Covered workers in small and large firms have similar premiums for single coverage ($7,813 vs. $7,709) and family coverage ($21,804 vs. $22,389). The average premiums for covered workers in firms with a relatively large share of lower-wage workers (where at least 35% of the workers earn $28,000 annually or less) are lower than the average premiums for covered workers in firms with a smaller share of lower-wage workers for single coverage ($7,156 vs. $7,796) and family coverage ($20,315 vs. $22,407)</a:t>
            </a:r>
            <a:r>
              <a:rPr lang="en-US" sz="1600" b="1" u="none" strike="noStrike" baseline="30000" dirty="0">
                <a:solidFill>
                  <a:srgbClr val="393D40"/>
                </a:solidFill>
                <a:effectLst/>
                <a:latin typeface="Arial" panose="020B0604020202020204" pitchFamily="34" charset="0"/>
                <a:hlinkClick r:id="rId5"/>
              </a:rPr>
              <a:t>3</a:t>
            </a:r>
            <a:r>
              <a:rPr lang="en-US" sz="1600" b="0" u="none" strike="noStrike" dirty="0">
                <a:solidFill>
                  <a:srgbClr val="393D40"/>
                </a:solidFill>
                <a:effectLst/>
                <a:latin typeface="Open Sans" panose="020B0606030504020204" pitchFamily="34" charset="0"/>
              </a:rPr>
              <a:t>. The average premiums for covered workers in high-deductible health plans with a savings option (HDHP/SO) are lower that the overall average premiums for single coverage ($7,016) and family coverage ($20,802) [</a:t>
            </a:r>
            <a:r>
              <a:rPr lang="en-US" sz="1600" b="0" u="none" strike="noStrike" dirty="0">
                <a:solidFill>
                  <a:srgbClr val="0075C9"/>
                </a:solidFill>
                <a:effectLst/>
                <a:latin typeface="inherit"/>
                <a:hlinkClick r:id="rId6"/>
              </a:rPr>
              <a:t>Figure B</a:t>
            </a:r>
            <a:r>
              <a:rPr lang="en-US" sz="1600" b="0" u="none" strike="noStrike" dirty="0">
                <a:solidFill>
                  <a:srgbClr val="393D40"/>
                </a:solidFill>
                <a:effectLst/>
                <a:latin typeface="Open Sans" panose="020B0606030504020204" pitchFamily="34" charset="0"/>
              </a:rPr>
              <a:t>]. In contrast, the average premiums for covered workers enrolled in PPOs are higher that the overall average premiums for single ($8,092) and family coverage ($23,312).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49EA8E9-7092-4173-940E-F84D32549C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0EEC892-7E91-4F6A-B683-99136E13F362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676288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837392-FD10-4EF6-84DB-413AB6B6A5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>
                <a:solidFill>
                  <a:schemeClr val="bg1"/>
                </a:solidFill>
              </a:rPr>
              <a:t>Employer Premium Contributions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DF6E620-8E24-4379-B7E1-C5CCC72DE3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0EEC892-7E91-4F6A-B683-99136E13F362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C6BDB174-9252-40AD-AD70-BCED43B30B14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0812" y="1265383"/>
            <a:ext cx="8533188" cy="46920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5561342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49E477-9BDF-43A0-B2D3-E92BFAD52E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31994"/>
          </a:xfrm>
        </p:spPr>
        <p:txBody>
          <a:bodyPr/>
          <a:lstStyle/>
          <a:p>
            <a:r>
              <a:rPr lang="en-US" sz="2800" dirty="0">
                <a:solidFill>
                  <a:schemeClr val="bg1"/>
                </a:solidFill>
              </a:rPr>
              <a:t>Employer Premium Contribution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5D781FF-89BB-4FE4-B6F1-6282A0E1C0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0EEC892-7E91-4F6A-B683-99136E13F362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  <p:pic>
        <p:nvPicPr>
          <p:cNvPr id="3074" name="Picture 2">
            <a:extLst>
              <a:ext uri="{FF2B5EF4-FFF2-40B4-BE49-F238E27FC236}">
                <a16:creationId xmlns:a16="http://schemas.microsoft.com/office/drawing/2014/main" id="{6AB65997-B85D-4F3B-855C-18882A85D192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0812" y="1106632"/>
            <a:ext cx="8075988" cy="4832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07094834"/>
      </p:ext>
    </p:extLst>
  </p:cSld>
  <p:clrMapOvr>
    <a:masterClrMapping/>
  </p:clrMapOvr>
</p:sld>
</file>

<file path=ppt/theme/theme1.xml><?xml version="1.0" encoding="utf-8"?>
<a:theme xmlns:a="http://schemas.openxmlformats.org/drawingml/2006/main" name="Default Design">
  <a:themeElements>
    <a:clrScheme name="Bukaty">
      <a:dk1>
        <a:sysClr val="windowText" lastClr="000000"/>
      </a:dk1>
      <a:lt1>
        <a:sysClr val="window" lastClr="FFFFFF"/>
      </a:lt1>
      <a:dk2>
        <a:srgbClr val="404040"/>
      </a:dk2>
      <a:lt2>
        <a:srgbClr val="F6F6F1"/>
      </a:lt2>
      <a:accent1>
        <a:srgbClr val="006E9C"/>
      </a:accent1>
      <a:accent2>
        <a:srgbClr val="D18B44"/>
      </a:accent2>
      <a:accent3>
        <a:srgbClr val="95BD46"/>
      </a:accent3>
      <a:accent4>
        <a:srgbClr val="9D2327"/>
      </a:accent4>
      <a:accent5>
        <a:srgbClr val="0E416C"/>
      </a:accent5>
      <a:accent6>
        <a:srgbClr val="D18B44"/>
      </a:accent6>
      <a:hlink>
        <a:srgbClr val="006E9C"/>
      </a:hlink>
      <a:folHlink>
        <a:srgbClr val="95BD46"/>
      </a:folHlink>
    </a:clrScheme>
    <a:fontScheme name="Default Design">
      <a:majorFont>
        <a:latin typeface="Arial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Custom Design">
  <a:themeElements>
    <a:clrScheme name="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Custom Design">
      <a:majorFont>
        <a:latin typeface="Arial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_Custom Design">
  <a:themeElements>
    <a:clrScheme name="1_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Custom Design">
      <a:majorFont>
        <a:latin typeface="Arial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20C48BA773E9A4B816AB7AEEA585F15" ma:contentTypeVersion="17" ma:contentTypeDescription="Create a new document." ma:contentTypeScope="" ma:versionID="ee51c36409cf49d7325114e297ec1fff">
  <xsd:schema xmlns:xsd="http://www.w3.org/2001/XMLSchema" xmlns:xs="http://www.w3.org/2001/XMLSchema" xmlns:p="http://schemas.microsoft.com/office/2006/metadata/properties" xmlns:ns1="http://schemas.microsoft.com/sharepoint/v3" xmlns:ns2="3d1f5103-4566-45e5-a8a2-49229d38a798" xmlns:ns3="f2290083-fa55-4a48-8ac2-93b7eee05021" targetNamespace="http://schemas.microsoft.com/office/2006/metadata/properties" ma:root="true" ma:fieldsID="c16fcce82cba224f1aa0692261981dde" ns1:_="" ns2:_="" ns3:_="">
    <xsd:import namespace="http://schemas.microsoft.com/sharepoint/v3"/>
    <xsd:import namespace="3d1f5103-4566-45e5-a8a2-49229d38a798"/>
    <xsd:import namespace="f2290083-fa55-4a48-8ac2-93b7eee0502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3:SharedWithUsers" minOccurs="0"/>
                <xsd:element ref="ns3:SharedWithDetail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1:_ip_UnifiedCompliancePolicyProperties" minOccurs="0"/>
                <xsd:element ref="ns1:_ip_UnifiedCompliancePolicyUIAction" minOccurs="0"/>
                <xsd:element ref="ns2:MediaServiceDateTaken" minOccurs="0"/>
                <xsd:element ref="ns2:MediaServiceLocation" minOccurs="0"/>
                <xsd:element ref="ns2:lcf76f155ced4ddcb4097134ff3c332f" minOccurs="0"/>
                <xsd:element ref="ns3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18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19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d1f5103-4566-45e5-a8a2-49229d38a79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20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21" nillable="true" ma:displayName="Location" ma:internalName="MediaServiceLocation" ma:readOnly="true">
      <xsd:simpleType>
        <xsd:restriction base="dms:Text"/>
      </xsd:simpleType>
    </xsd:element>
    <xsd:element name="lcf76f155ced4ddcb4097134ff3c332f" ma:index="23" nillable="true" ma:taxonomy="true" ma:internalName="lcf76f155ced4ddcb4097134ff3c332f" ma:taxonomyFieldName="MediaServiceImageTags" ma:displayName="Image Tags" ma:readOnly="false" ma:fieldId="{5cf76f15-5ced-4ddc-b409-7134ff3c332f}" ma:taxonomyMulti="true" ma:sspId="a8a5edd4-b933-4b69-ae03-70baf1e75cb3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2290083-fa55-4a48-8ac2-93b7eee05021" elementFormDefault="qualified">
    <xsd:import namespace="http://schemas.microsoft.com/office/2006/documentManagement/types"/>
    <xsd:import namespace="http://schemas.microsoft.com/office/infopath/2007/PartnerControls"/>
    <xsd:element name="SharedWithUsers" ma:index="11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2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4" nillable="true" ma:displayName="Taxonomy Catch All Column" ma:hidden="true" ma:list="{8964a2bd-b711-4d6c-a35f-0695de12028c}" ma:internalName="TaxCatchAll" ma:showField="CatchAllData" ma:web="f2290083-fa55-4a48-8ac2-93b7eee0502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haredWithUsers xmlns="f2290083-fa55-4a48-8ac2-93b7eee05021">
      <UserInfo>
        <DisplayName>Jeff Walstrom</DisplayName>
        <AccountId>54</AccountId>
        <AccountType/>
      </UserInfo>
    </SharedWithUsers>
    <_ip_UnifiedCompliancePolicyUIAction xmlns="http://schemas.microsoft.com/sharepoint/v3" xsi:nil="true"/>
    <_ip_UnifiedCompliancePolicyProperties xmlns="http://schemas.microsoft.com/sharepoint/v3" xsi:nil="true"/>
    <lcf76f155ced4ddcb4097134ff3c332f xmlns="3d1f5103-4566-45e5-a8a2-49229d38a798">
      <Terms xmlns="http://schemas.microsoft.com/office/infopath/2007/PartnerControls"/>
    </lcf76f155ced4ddcb4097134ff3c332f>
    <TaxCatchAll xmlns="f2290083-fa55-4a48-8ac2-93b7eee05021" xsi:nil="true"/>
  </documentManagement>
</p:properties>
</file>

<file path=customXml/itemProps1.xml><?xml version="1.0" encoding="utf-8"?>
<ds:datastoreItem xmlns:ds="http://schemas.openxmlformats.org/officeDocument/2006/customXml" ds:itemID="{2C14DC60-0B3F-4ACF-A187-5C9428EF9455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D3D25812-BC66-4F26-A47D-872F672DAF8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3d1f5103-4566-45e5-a8a2-49229d38a798"/>
    <ds:schemaRef ds:uri="f2290083-fa55-4a48-8ac2-93b7eee0502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1F305014-FB1B-46F6-88E4-6D11FB3AE5D5}">
  <ds:schemaRefs>
    <ds:schemaRef ds:uri="e2c4b852-75aa-4149-b3ce-c5784948a8b0"/>
    <ds:schemaRef ds:uri="http://schemas.microsoft.com/office/2006/metadata/properties"/>
    <ds:schemaRef ds:uri="http://schemas.microsoft.com/office/infopath/2007/PartnerControls"/>
    <ds:schemaRef ds:uri="f2290083-fa55-4a48-8ac2-93b7eee05021"/>
    <ds:schemaRef ds:uri="http://schemas.microsoft.com/sharepoint/v3"/>
    <ds:schemaRef ds:uri="3d1f5103-4566-45e5-a8a2-49229d38a798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286</TotalTime>
  <Words>1653</Words>
  <Application>Microsoft Office PowerPoint</Application>
  <PresentationFormat>On-screen Show (4:3)</PresentationFormat>
  <Paragraphs>219</Paragraphs>
  <Slides>24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24</vt:i4>
      </vt:variant>
    </vt:vector>
  </HeadingPairs>
  <TitlesOfParts>
    <vt:vector size="34" baseType="lpstr">
      <vt:lpstr>Arial</vt:lpstr>
      <vt:lpstr>Calibri</vt:lpstr>
      <vt:lpstr>Courier New</vt:lpstr>
      <vt:lpstr>Gill Sans MT</vt:lpstr>
      <vt:lpstr>inherit</vt:lpstr>
      <vt:lpstr>Open Sans</vt:lpstr>
      <vt:lpstr>Times New Roman</vt:lpstr>
      <vt:lpstr>Default Design</vt:lpstr>
      <vt:lpstr>Custom Design</vt:lpstr>
      <vt:lpstr>1_Custom Design</vt:lpstr>
      <vt:lpstr>2023 Insurance Plan Design  Deductibles / Coinsurance / Max out of Pocket $$$$   how to balance premiums with great benefits</vt:lpstr>
      <vt:lpstr>Agenda</vt:lpstr>
      <vt:lpstr>Bukaty Companies</vt:lpstr>
      <vt:lpstr>PowerPoint Presentation</vt:lpstr>
      <vt:lpstr>PowerPoint Presentation</vt:lpstr>
      <vt:lpstr>Reporting</vt:lpstr>
      <vt:lpstr>HEALTH INSURANCE PREMIUMS AND WORKER CONTRIBUTIONS </vt:lpstr>
      <vt:lpstr>Employer Premium Contributions</vt:lpstr>
      <vt:lpstr>Employer Premium Contribution</vt:lpstr>
      <vt:lpstr>Reporting</vt:lpstr>
      <vt:lpstr>Terms</vt:lpstr>
      <vt:lpstr>Terms</vt:lpstr>
      <vt:lpstr>Terms</vt:lpstr>
      <vt:lpstr>Terms</vt:lpstr>
      <vt:lpstr>Ways to Cut Costs</vt:lpstr>
      <vt:lpstr>Selecting the Right Providers</vt:lpstr>
      <vt:lpstr>Plan Types</vt:lpstr>
      <vt:lpstr>Level-Funded Plan Design</vt:lpstr>
      <vt:lpstr>Direct Contract Plan Design</vt:lpstr>
      <vt:lpstr>Reference-Base Pricing Design</vt:lpstr>
      <vt:lpstr>Gap Insurance Plan Design</vt:lpstr>
      <vt:lpstr>HRA Plan Design</vt:lpstr>
      <vt:lpstr>PowerPoint Presentation</vt:lpstr>
      <vt:lpstr>PowerPoint Presentation</vt:lpstr>
    </vt:vector>
  </TitlesOfParts>
  <Company>bukaty agency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Kmurphy</dc:creator>
  <cp:lastModifiedBy>Kent Friend</cp:lastModifiedBy>
  <cp:revision>19</cp:revision>
  <cp:lastPrinted>2017-11-14T22:19:29Z</cp:lastPrinted>
  <dcterms:created xsi:type="dcterms:W3CDTF">2011-05-11T18:22:01Z</dcterms:created>
  <dcterms:modified xsi:type="dcterms:W3CDTF">2023-01-11T16:57:11Z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0x010100420C48BA773E9A4B816AB7AEEA585F15</vt:lpwstr>
  </property>
  <property fmtid="{D5CDD505-2E9C-101B-9397-08002B2CF9AE}" pid="3" name="MediaServiceImageTags">
    <vt:lpwstr/>
  </property>
</Properties>
</file>