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7" r:id="rId3"/>
    <p:sldId id="257" r:id="rId4"/>
    <p:sldId id="274" r:id="rId5"/>
    <p:sldId id="264" r:id="rId6"/>
    <p:sldId id="284" r:id="rId7"/>
    <p:sldId id="285" r:id="rId8"/>
    <p:sldId id="273" r:id="rId9"/>
    <p:sldId id="271" r:id="rId10"/>
    <p:sldId id="275" r:id="rId11"/>
    <p:sldId id="276" r:id="rId12"/>
    <p:sldId id="277" r:id="rId13"/>
    <p:sldId id="278" r:id="rId14"/>
    <p:sldId id="282" r:id="rId15"/>
    <p:sldId id="280" r:id="rId16"/>
    <p:sldId id="266" r:id="rId17"/>
    <p:sldId id="281" r:id="rId18"/>
    <p:sldId id="272" r:id="rId19"/>
    <p:sldId id="288" r:id="rId20"/>
    <p:sldId id="286" r:id="rId21"/>
    <p:sldId id="259" r:id="rId22"/>
    <p:sldId id="287" r:id="rId23"/>
    <p:sldId id="283" r:id="rId24"/>
    <p:sldId id="289" r:id="rId25"/>
    <p:sldId id="268"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71" autoAdjust="0"/>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445AC-B3ED-4278-8908-F08F81A001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CC800BC-C620-4013-9E67-86973AD1510E}">
      <dgm:prSet/>
      <dgm:spPr/>
      <dgm:t>
        <a:bodyPr/>
        <a:lstStyle/>
        <a:p>
          <a:r>
            <a:rPr lang="en-US" dirty="0"/>
            <a:t>Attracting Candidates. COVID made it worse.</a:t>
          </a:r>
        </a:p>
      </dgm:t>
    </dgm:pt>
    <dgm:pt modelId="{BCC1B17E-A678-4A48-94F4-731DD2312BBD}" type="parTrans" cxnId="{C07DEEC1-F933-4BCF-992D-D16D252E54EA}">
      <dgm:prSet/>
      <dgm:spPr/>
      <dgm:t>
        <a:bodyPr/>
        <a:lstStyle/>
        <a:p>
          <a:endParaRPr lang="en-US"/>
        </a:p>
      </dgm:t>
    </dgm:pt>
    <dgm:pt modelId="{5CB75651-FA47-49DD-BBF5-B76CB77CEF9B}" type="sibTrans" cxnId="{C07DEEC1-F933-4BCF-992D-D16D252E54EA}">
      <dgm:prSet/>
      <dgm:spPr/>
      <dgm:t>
        <a:bodyPr/>
        <a:lstStyle/>
        <a:p>
          <a:endParaRPr lang="en-US"/>
        </a:p>
      </dgm:t>
    </dgm:pt>
    <dgm:pt modelId="{9EF3DF5A-2249-4936-86C1-74E642751F99}">
      <dgm:prSet/>
      <dgm:spPr/>
      <dgm:t>
        <a:bodyPr/>
        <a:lstStyle/>
        <a:p>
          <a:r>
            <a:rPr lang="en-US" dirty="0"/>
            <a:t>Retaining the workforce. </a:t>
          </a:r>
        </a:p>
      </dgm:t>
    </dgm:pt>
    <dgm:pt modelId="{312EB22F-9715-4E19-A454-D76AE20F7DE8}" type="parTrans" cxnId="{04E4457C-1CBA-4D97-B3AA-2D10B60475A4}">
      <dgm:prSet/>
      <dgm:spPr/>
      <dgm:t>
        <a:bodyPr/>
        <a:lstStyle/>
        <a:p>
          <a:endParaRPr lang="en-US"/>
        </a:p>
      </dgm:t>
    </dgm:pt>
    <dgm:pt modelId="{6472CB4D-9E82-47FA-9F8C-5F025ABF01D5}" type="sibTrans" cxnId="{04E4457C-1CBA-4D97-B3AA-2D10B60475A4}">
      <dgm:prSet/>
      <dgm:spPr/>
      <dgm:t>
        <a:bodyPr/>
        <a:lstStyle/>
        <a:p>
          <a:endParaRPr lang="en-US"/>
        </a:p>
      </dgm:t>
    </dgm:pt>
    <dgm:pt modelId="{5AB21B46-BB67-4A8F-9F97-686800CF53CF}">
      <dgm:prSet/>
      <dgm:spPr/>
      <dgm:t>
        <a:bodyPr/>
        <a:lstStyle/>
        <a:p>
          <a:r>
            <a:rPr lang="en-US" dirty="0"/>
            <a:t>Expectations of current multi-generational workforce.  </a:t>
          </a:r>
        </a:p>
      </dgm:t>
    </dgm:pt>
    <dgm:pt modelId="{5530E1DE-9990-4A70-A935-FC2D95EC43E2}" type="parTrans" cxnId="{44FE5B85-61F8-4EA6-AC31-36049C9C1E57}">
      <dgm:prSet/>
      <dgm:spPr/>
      <dgm:t>
        <a:bodyPr/>
        <a:lstStyle/>
        <a:p>
          <a:endParaRPr lang="en-US"/>
        </a:p>
      </dgm:t>
    </dgm:pt>
    <dgm:pt modelId="{EF134FBB-8807-42F5-96DF-97990D3C7AE4}" type="sibTrans" cxnId="{44FE5B85-61F8-4EA6-AC31-36049C9C1E57}">
      <dgm:prSet/>
      <dgm:spPr/>
      <dgm:t>
        <a:bodyPr/>
        <a:lstStyle/>
        <a:p>
          <a:endParaRPr lang="en-US"/>
        </a:p>
      </dgm:t>
    </dgm:pt>
    <dgm:pt modelId="{76F7E224-25B8-474D-AA9B-FA8EA0D1B6A4}">
      <dgm:prSet/>
      <dgm:spPr/>
      <dgm:t>
        <a:bodyPr/>
        <a:lstStyle/>
        <a:p>
          <a:r>
            <a:rPr lang="en-US" dirty="0"/>
            <a:t>Government restrictions. (Antiquated titles, low salaries, difficulty reorganizing).</a:t>
          </a:r>
        </a:p>
      </dgm:t>
    </dgm:pt>
    <dgm:pt modelId="{484376CB-B503-44B7-A3CB-76E054313059}" type="parTrans" cxnId="{17B8E9F5-F42F-43CD-A839-C59127D83CBB}">
      <dgm:prSet/>
      <dgm:spPr/>
      <dgm:t>
        <a:bodyPr/>
        <a:lstStyle/>
        <a:p>
          <a:endParaRPr lang="en-US"/>
        </a:p>
      </dgm:t>
    </dgm:pt>
    <dgm:pt modelId="{671904F8-6D3A-45A8-8974-EA9EC061F1E7}" type="sibTrans" cxnId="{17B8E9F5-F42F-43CD-A839-C59127D83CBB}">
      <dgm:prSet/>
      <dgm:spPr/>
      <dgm:t>
        <a:bodyPr/>
        <a:lstStyle/>
        <a:p>
          <a:endParaRPr lang="en-US"/>
        </a:p>
      </dgm:t>
    </dgm:pt>
    <dgm:pt modelId="{54777FED-D929-4F64-B5CD-3C03C8318202}">
      <dgm:prSet/>
      <dgm:spPr/>
      <dgm:t>
        <a:bodyPr/>
        <a:lstStyle/>
        <a:p>
          <a:r>
            <a:rPr lang="en-US" dirty="0"/>
            <a:t>Expectations of Business Partners. </a:t>
          </a:r>
        </a:p>
      </dgm:t>
    </dgm:pt>
    <dgm:pt modelId="{E78278AA-0F39-47BE-875D-76B66B03BB34}" type="parTrans" cxnId="{B368BF83-AA8C-410A-9C4C-78779E1D66CD}">
      <dgm:prSet/>
      <dgm:spPr/>
      <dgm:t>
        <a:bodyPr/>
        <a:lstStyle/>
        <a:p>
          <a:endParaRPr lang="en-US"/>
        </a:p>
      </dgm:t>
    </dgm:pt>
    <dgm:pt modelId="{817BACA8-C27D-49A6-ACB2-8E712D8B3A1E}" type="sibTrans" cxnId="{B368BF83-AA8C-410A-9C4C-78779E1D66CD}">
      <dgm:prSet/>
      <dgm:spPr/>
      <dgm:t>
        <a:bodyPr/>
        <a:lstStyle/>
        <a:p>
          <a:endParaRPr lang="en-US"/>
        </a:p>
      </dgm:t>
    </dgm:pt>
    <dgm:pt modelId="{D7FE4FC9-F19F-450A-A7F1-932F757F7562}">
      <dgm:prSet/>
      <dgm:spPr/>
      <dgm:t>
        <a:bodyPr/>
        <a:lstStyle/>
        <a:p>
          <a:r>
            <a:rPr lang="en-US" dirty="0"/>
            <a:t>Keeping up with technology that makes HR’s job easier. </a:t>
          </a:r>
        </a:p>
      </dgm:t>
    </dgm:pt>
    <dgm:pt modelId="{AD6CB97E-9EAF-4CA6-9F46-CE7310721301}" type="parTrans" cxnId="{56F12126-60B1-47BC-BA43-1650DD5C063D}">
      <dgm:prSet/>
      <dgm:spPr/>
      <dgm:t>
        <a:bodyPr/>
        <a:lstStyle/>
        <a:p>
          <a:endParaRPr lang="en-US"/>
        </a:p>
      </dgm:t>
    </dgm:pt>
    <dgm:pt modelId="{DA2F949A-71FA-44AD-883C-3D23CB5249A2}" type="sibTrans" cxnId="{56F12126-60B1-47BC-BA43-1650DD5C063D}">
      <dgm:prSet/>
      <dgm:spPr/>
      <dgm:t>
        <a:bodyPr/>
        <a:lstStyle/>
        <a:p>
          <a:endParaRPr lang="en-US"/>
        </a:p>
      </dgm:t>
    </dgm:pt>
    <dgm:pt modelId="{7D1CCDFC-9D0D-45A1-8700-BD163F3FF914}">
      <dgm:prSet/>
      <dgm:spPr/>
      <dgm:t>
        <a:bodyPr/>
        <a:lstStyle/>
        <a:p>
          <a:r>
            <a:rPr lang="en-US" dirty="0"/>
            <a:t>Supporting employee wellbeing.</a:t>
          </a:r>
        </a:p>
      </dgm:t>
    </dgm:pt>
    <dgm:pt modelId="{BA1FDBA4-D0BB-426E-87EC-3DF26B40E8D5}" type="parTrans" cxnId="{92550B7C-A420-4FE3-8A62-9BAD1C236CDA}">
      <dgm:prSet/>
      <dgm:spPr/>
      <dgm:t>
        <a:bodyPr/>
        <a:lstStyle/>
        <a:p>
          <a:endParaRPr lang="en-US"/>
        </a:p>
      </dgm:t>
    </dgm:pt>
    <dgm:pt modelId="{DEBFDCB8-4B7C-4450-BEDA-CECB051B0459}" type="sibTrans" cxnId="{92550B7C-A420-4FE3-8A62-9BAD1C236CDA}">
      <dgm:prSet/>
      <dgm:spPr/>
      <dgm:t>
        <a:bodyPr/>
        <a:lstStyle/>
        <a:p>
          <a:endParaRPr lang="en-US"/>
        </a:p>
      </dgm:t>
    </dgm:pt>
    <dgm:pt modelId="{2AA153CD-4376-4595-A07C-57687AB3CF4B}" type="pres">
      <dgm:prSet presAssocID="{461445AC-B3ED-4278-8908-F08F81A001CE}" presName="diagram" presStyleCnt="0">
        <dgm:presLayoutVars>
          <dgm:dir/>
          <dgm:resizeHandles val="exact"/>
        </dgm:presLayoutVars>
      </dgm:prSet>
      <dgm:spPr/>
    </dgm:pt>
    <dgm:pt modelId="{EAFA3292-69F7-4AD4-8FD1-3638F8CA0936}" type="pres">
      <dgm:prSet presAssocID="{2CC800BC-C620-4013-9E67-86973AD1510E}" presName="node" presStyleLbl="node1" presStyleIdx="0" presStyleCnt="7" custScaleY="101197" custLinFactNeighborX="1489">
        <dgm:presLayoutVars>
          <dgm:bulletEnabled val="1"/>
        </dgm:presLayoutVars>
      </dgm:prSet>
      <dgm:spPr/>
    </dgm:pt>
    <dgm:pt modelId="{8DA20B94-E573-4A59-BB1B-BE2517F0807F}" type="pres">
      <dgm:prSet presAssocID="{5CB75651-FA47-49DD-BBF5-B76CB77CEF9B}" presName="sibTrans" presStyleCnt="0"/>
      <dgm:spPr/>
    </dgm:pt>
    <dgm:pt modelId="{DD6B907A-00FE-4185-8FAE-AA64241BF511}" type="pres">
      <dgm:prSet presAssocID="{9EF3DF5A-2249-4936-86C1-74E642751F99}" presName="node" presStyleLbl="node1" presStyleIdx="1" presStyleCnt="7" custScaleY="97877">
        <dgm:presLayoutVars>
          <dgm:bulletEnabled val="1"/>
        </dgm:presLayoutVars>
      </dgm:prSet>
      <dgm:spPr/>
    </dgm:pt>
    <dgm:pt modelId="{F5B41511-390A-4C0A-A9FE-4167BDA7A0C2}" type="pres">
      <dgm:prSet presAssocID="{6472CB4D-9E82-47FA-9F8C-5F025ABF01D5}" presName="sibTrans" presStyleCnt="0"/>
      <dgm:spPr/>
    </dgm:pt>
    <dgm:pt modelId="{76D60ABE-453D-4FE0-91AC-85E1FDC7EF2F}" type="pres">
      <dgm:prSet presAssocID="{5AB21B46-BB67-4A8F-9F97-686800CF53CF}" presName="node" presStyleLbl="node1" presStyleIdx="2" presStyleCnt="7">
        <dgm:presLayoutVars>
          <dgm:bulletEnabled val="1"/>
        </dgm:presLayoutVars>
      </dgm:prSet>
      <dgm:spPr/>
    </dgm:pt>
    <dgm:pt modelId="{E00D2FD1-88EA-4AA7-B6D1-20A631DCB699}" type="pres">
      <dgm:prSet presAssocID="{EF134FBB-8807-42F5-96DF-97990D3C7AE4}" presName="sibTrans" presStyleCnt="0"/>
      <dgm:spPr/>
    </dgm:pt>
    <dgm:pt modelId="{D90B0A81-F9E3-47A9-9882-F7F93C756523}" type="pres">
      <dgm:prSet presAssocID="{76F7E224-25B8-474D-AA9B-FA8EA0D1B6A4}" presName="node" presStyleLbl="node1" presStyleIdx="3" presStyleCnt="7">
        <dgm:presLayoutVars>
          <dgm:bulletEnabled val="1"/>
        </dgm:presLayoutVars>
      </dgm:prSet>
      <dgm:spPr/>
    </dgm:pt>
    <dgm:pt modelId="{269B35D4-6FDC-4F8D-BFA0-45DAFC686642}" type="pres">
      <dgm:prSet presAssocID="{671904F8-6D3A-45A8-8974-EA9EC061F1E7}" presName="sibTrans" presStyleCnt="0"/>
      <dgm:spPr/>
    </dgm:pt>
    <dgm:pt modelId="{AA4A0A9E-CF90-4B50-BECF-0BD29FFFC256}" type="pres">
      <dgm:prSet presAssocID="{54777FED-D929-4F64-B5CD-3C03C8318202}" presName="node" presStyleLbl="node1" presStyleIdx="4" presStyleCnt="7">
        <dgm:presLayoutVars>
          <dgm:bulletEnabled val="1"/>
        </dgm:presLayoutVars>
      </dgm:prSet>
      <dgm:spPr/>
    </dgm:pt>
    <dgm:pt modelId="{3F2CEF4F-DFB3-42E9-92FE-AE86B2ED99C8}" type="pres">
      <dgm:prSet presAssocID="{817BACA8-C27D-49A6-ACB2-8E712D8B3A1E}" presName="sibTrans" presStyleCnt="0"/>
      <dgm:spPr/>
    </dgm:pt>
    <dgm:pt modelId="{36B1A3F7-D652-4DB0-BEE4-672F8C96CB71}" type="pres">
      <dgm:prSet presAssocID="{D7FE4FC9-F19F-450A-A7F1-932F757F7562}" presName="node" presStyleLbl="node1" presStyleIdx="5" presStyleCnt="7">
        <dgm:presLayoutVars>
          <dgm:bulletEnabled val="1"/>
        </dgm:presLayoutVars>
      </dgm:prSet>
      <dgm:spPr/>
    </dgm:pt>
    <dgm:pt modelId="{09C1F8E0-297C-4854-A10D-1ADD697ACA3F}" type="pres">
      <dgm:prSet presAssocID="{DA2F949A-71FA-44AD-883C-3D23CB5249A2}" presName="sibTrans" presStyleCnt="0"/>
      <dgm:spPr/>
    </dgm:pt>
    <dgm:pt modelId="{13B312B2-F1B9-4B7F-94EB-43F2127166ED}" type="pres">
      <dgm:prSet presAssocID="{7D1CCDFC-9D0D-45A1-8700-BD163F3FF914}" presName="node" presStyleLbl="node1" presStyleIdx="6" presStyleCnt="7">
        <dgm:presLayoutVars>
          <dgm:bulletEnabled val="1"/>
        </dgm:presLayoutVars>
      </dgm:prSet>
      <dgm:spPr/>
    </dgm:pt>
  </dgm:ptLst>
  <dgm:cxnLst>
    <dgm:cxn modelId="{51325612-662E-4971-A8E9-2CE3CEFAD155}" type="presOf" srcId="{5AB21B46-BB67-4A8F-9F97-686800CF53CF}" destId="{76D60ABE-453D-4FE0-91AC-85E1FDC7EF2F}" srcOrd="0" destOrd="0" presId="urn:microsoft.com/office/officeart/2005/8/layout/default"/>
    <dgm:cxn modelId="{56F12126-60B1-47BC-BA43-1650DD5C063D}" srcId="{461445AC-B3ED-4278-8908-F08F81A001CE}" destId="{D7FE4FC9-F19F-450A-A7F1-932F757F7562}" srcOrd="5" destOrd="0" parTransId="{AD6CB97E-9EAF-4CA6-9F46-CE7310721301}" sibTransId="{DA2F949A-71FA-44AD-883C-3D23CB5249A2}"/>
    <dgm:cxn modelId="{EC18C746-B9EC-4015-A2E2-2AE597A57DCB}" type="presOf" srcId="{2CC800BC-C620-4013-9E67-86973AD1510E}" destId="{EAFA3292-69F7-4AD4-8FD1-3638F8CA0936}" srcOrd="0" destOrd="0" presId="urn:microsoft.com/office/officeart/2005/8/layout/default"/>
    <dgm:cxn modelId="{208CFA6B-192B-4FCD-93E3-BD5E87BFC0A1}" type="presOf" srcId="{461445AC-B3ED-4278-8908-F08F81A001CE}" destId="{2AA153CD-4376-4595-A07C-57687AB3CF4B}" srcOrd="0" destOrd="0" presId="urn:microsoft.com/office/officeart/2005/8/layout/default"/>
    <dgm:cxn modelId="{F2833879-F938-4BAB-921C-1EFCE6C7F84B}" type="presOf" srcId="{54777FED-D929-4F64-B5CD-3C03C8318202}" destId="{AA4A0A9E-CF90-4B50-BECF-0BD29FFFC256}" srcOrd="0" destOrd="0" presId="urn:microsoft.com/office/officeart/2005/8/layout/default"/>
    <dgm:cxn modelId="{92550B7C-A420-4FE3-8A62-9BAD1C236CDA}" srcId="{461445AC-B3ED-4278-8908-F08F81A001CE}" destId="{7D1CCDFC-9D0D-45A1-8700-BD163F3FF914}" srcOrd="6" destOrd="0" parTransId="{BA1FDBA4-D0BB-426E-87EC-3DF26B40E8D5}" sibTransId="{DEBFDCB8-4B7C-4450-BEDA-CECB051B0459}"/>
    <dgm:cxn modelId="{04E4457C-1CBA-4D97-B3AA-2D10B60475A4}" srcId="{461445AC-B3ED-4278-8908-F08F81A001CE}" destId="{9EF3DF5A-2249-4936-86C1-74E642751F99}" srcOrd="1" destOrd="0" parTransId="{312EB22F-9715-4E19-A454-D76AE20F7DE8}" sibTransId="{6472CB4D-9E82-47FA-9F8C-5F025ABF01D5}"/>
    <dgm:cxn modelId="{B368BF83-AA8C-410A-9C4C-78779E1D66CD}" srcId="{461445AC-B3ED-4278-8908-F08F81A001CE}" destId="{54777FED-D929-4F64-B5CD-3C03C8318202}" srcOrd="4" destOrd="0" parTransId="{E78278AA-0F39-47BE-875D-76B66B03BB34}" sibTransId="{817BACA8-C27D-49A6-ACB2-8E712D8B3A1E}"/>
    <dgm:cxn modelId="{44FE5B85-61F8-4EA6-AC31-36049C9C1E57}" srcId="{461445AC-B3ED-4278-8908-F08F81A001CE}" destId="{5AB21B46-BB67-4A8F-9F97-686800CF53CF}" srcOrd="2" destOrd="0" parTransId="{5530E1DE-9990-4A70-A935-FC2D95EC43E2}" sibTransId="{EF134FBB-8807-42F5-96DF-97990D3C7AE4}"/>
    <dgm:cxn modelId="{996A4B97-1421-41F2-86CB-DAB240E0BA78}" type="presOf" srcId="{9EF3DF5A-2249-4936-86C1-74E642751F99}" destId="{DD6B907A-00FE-4185-8FAE-AA64241BF511}" srcOrd="0" destOrd="0" presId="urn:microsoft.com/office/officeart/2005/8/layout/default"/>
    <dgm:cxn modelId="{691B3AB2-B710-42D9-8EA6-1DEE7E64881C}" type="presOf" srcId="{7D1CCDFC-9D0D-45A1-8700-BD163F3FF914}" destId="{13B312B2-F1B9-4B7F-94EB-43F2127166ED}" srcOrd="0" destOrd="0" presId="urn:microsoft.com/office/officeart/2005/8/layout/default"/>
    <dgm:cxn modelId="{C07DEEC1-F933-4BCF-992D-D16D252E54EA}" srcId="{461445AC-B3ED-4278-8908-F08F81A001CE}" destId="{2CC800BC-C620-4013-9E67-86973AD1510E}" srcOrd="0" destOrd="0" parTransId="{BCC1B17E-A678-4A48-94F4-731DD2312BBD}" sibTransId="{5CB75651-FA47-49DD-BBF5-B76CB77CEF9B}"/>
    <dgm:cxn modelId="{6CA440CB-25B3-4748-AF1C-FE7A09BCB7BF}" type="presOf" srcId="{D7FE4FC9-F19F-450A-A7F1-932F757F7562}" destId="{36B1A3F7-D652-4DB0-BEE4-672F8C96CB71}" srcOrd="0" destOrd="0" presId="urn:microsoft.com/office/officeart/2005/8/layout/default"/>
    <dgm:cxn modelId="{17B8E9F5-F42F-43CD-A839-C59127D83CBB}" srcId="{461445AC-B3ED-4278-8908-F08F81A001CE}" destId="{76F7E224-25B8-474D-AA9B-FA8EA0D1B6A4}" srcOrd="3" destOrd="0" parTransId="{484376CB-B503-44B7-A3CB-76E054313059}" sibTransId="{671904F8-6D3A-45A8-8974-EA9EC061F1E7}"/>
    <dgm:cxn modelId="{FCCB19F8-FF00-476E-A797-CC354B26EC9D}" type="presOf" srcId="{76F7E224-25B8-474D-AA9B-FA8EA0D1B6A4}" destId="{D90B0A81-F9E3-47A9-9882-F7F93C756523}" srcOrd="0" destOrd="0" presId="urn:microsoft.com/office/officeart/2005/8/layout/default"/>
    <dgm:cxn modelId="{07012AA5-B1A9-4DF6-8148-27FE44F5BD93}" type="presParOf" srcId="{2AA153CD-4376-4595-A07C-57687AB3CF4B}" destId="{EAFA3292-69F7-4AD4-8FD1-3638F8CA0936}" srcOrd="0" destOrd="0" presId="urn:microsoft.com/office/officeart/2005/8/layout/default"/>
    <dgm:cxn modelId="{512F8127-EE79-4BE8-AE64-16D3C5CD0B7C}" type="presParOf" srcId="{2AA153CD-4376-4595-A07C-57687AB3CF4B}" destId="{8DA20B94-E573-4A59-BB1B-BE2517F0807F}" srcOrd="1" destOrd="0" presId="urn:microsoft.com/office/officeart/2005/8/layout/default"/>
    <dgm:cxn modelId="{BB26A6A7-0903-416F-B83B-043B8DA453E0}" type="presParOf" srcId="{2AA153CD-4376-4595-A07C-57687AB3CF4B}" destId="{DD6B907A-00FE-4185-8FAE-AA64241BF511}" srcOrd="2" destOrd="0" presId="urn:microsoft.com/office/officeart/2005/8/layout/default"/>
    <dgm:cxn modelId="{F1A832BB-DFC2-4D0A-99E4-5A867C9729DA}" type="presParOf" srcId="{2AA153CD-4376-4595-A07C-57687AB3CF4B}" destId="{F5B41511-390A-4C0A-A9FE-4167BDA7A0C2}" srcOrd="3" destOrd="0" presId="urn:microsoft.com/office/officeart/2005/8/layout/default"/>
    <dgm:cxn modelId="{418F6FB4-A454-4158-B5D4-B504E2EF48DA}" type="presParOf" srcId="{2AA153CD-4376-4595-A07C-57687AB3CF4B}" destId="{76D60ABE-453D-4FE0-91AC-85E1FDC7EF2F}" srcOrd="4" destOrd="0" presId="urn:microsoft.com/office/officeart/2005/8/layout/default"/>
    <dgm:cxn modelId="{3C761770-9C21-47A2-A56F-C1ABC0D360D2}" type="presParOf" srcId="{2AA153CD-4376-4595-A07C-57687AB3CF4B}" destId="{E00D2FD1-88EA-4AA7-B6D1-20A631DCB699}" srcOrd="5" destOrd="0" presId="urn:microsoft.com/office/officeart/2005/8/layout/default"/>
    <dgm:cxn modelId="{FB7C5A19-A440-49D8-9348-317B09D72338}" type="presParOf" srcId="{2AA153CD-4376-4595-A07C-57687AB3CF4B}" destId="{D90B0A81-F9E3-47A9-9882-F7F93C756523}" srcOrd="6" destOrd="0" presId="urn:microsoft.com/office/officeart/2005/8/layout/default"/>
    <dgm:cxn modelId="{A46A4903-D5BB-404C-AE52-AB153A86D365}" type="presParOf" srcId="{2AA153CD-4376-4595-A07C-57687AB3CF4B}" destId="{269B35D4-6FDC-4F8D-BFA0-45DAFC686642}" srcOrd="7" destOrd="0" presId="urn:microsoft.com/office/officeart/2005/8/layout/default"/>
    <dgm:cxn modelId="{DDAA0B11-4B6D-4084-8859-FB73B73CF4B0}" type="presParOf" srcId="{2AA153CD-4376-4595-A07C-57687AB3CF4B}" destId="{AA4A0A9E-CF90-4B50-BECF-0BD29FFFC256}" srcOrd="8" destOrd="0" presId="urn:microsoft.com/office/officeart/2005/8/layout/default"/>
    <dgm:cxn modelId="{80EA9E0F-458F-4398-B53F-5A9FA5D7D3E4}" type="presParOf" srcId="{2AA153CD-4376-4595-A07C-57687AB3CF4B}" destId="{3F2CEF4F-DFB3-42E9-92FE-AE86B2ED99C8}" srcOrd="9" destOrd="0" presId="urn:microsoft.com/office/officeart/2005/8/layout/default"/>
    <dgm:cxn modelId="{43ECC60B-FAF5-4B16-8CB5-7C4338068C8E}" type="presParOf" srcId="{2AA153CD-4376-4595-A07C-57687AB3CF4B}" destId="{36B1A3F7-D652-4DB0-BEE4-672F8C96CB71}" srcOrd="10" destOrd="0" presId="urn:microsoft.com/office/officeart/2005/8/layout/default"/>
    <dgm:cxn modelId="{F6FAE2F1-32BD-48F3-B204-0D4E86D39AC1}" type="presParOf" srcId="{2AA153CD-4376-4595-A07C-57687AB3CF4B}" destId="{09C1F8E0-297C-4854-A10D-1ADD697ACA3F}" srcOrd="11" destOrd="0" presId="urn:microsoft.com/office/officeart/2005/8/layout/default"/>
    <dgm:cxn modelId="{8A1DBE0C-5137-4281-98CF-D1C99BCAE233}" type="presParOf" srcId="{2AA153CD-4376-4595-A07C-57687AB3CF4B}" destId="{13B312B2-F1B9-4B7F-94EB-43F2127166E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9EE907-4B71-44E6-AAFF-B54954BBD7A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E0A6481-D323-4A4C-A63F-5036CF6E25C8}">
      <dgm:prSet custT="1"/>
      <dgm:spPr/>
      <dgm:t>
        <a:bodyPr/>
        <a:lstStyle/>
        <a:p>
          <a:r>
            <a:rPr lang="en-US" sz="2000" dirty="0"/>
            <a:t>Your organization will suffer!</a:t>
          </a:r>
        </a:p>
        <a:p>
          <a:r>
            <a:rPr lang="en-US" sz="2000" dirty="0"/>
            <a:t>Symptoms of a dysfunctional company will surface</a:t>
          </a:r>
        </a:p>
      </dgm:t>
    </dgm:pt>
    <dgm:pt modelId="{E715545A-9A93-49B4-83B7-7A9116A77224}" type="parTrans" cxnId="{CF5E900E-C448-43DC-B58A-F8C3AD7A8EFD}">
      <dgm:prSet/>
      <dgm:spPr/>
      <dgm:t>
        <a:bodyPr/>
        <a:lstStyle/>
        <a:p>
          <a:endParaRPr lang="en-US"/>
        </a:p>
      </dgm:t>
    </dgm:pt>
    <dgm:pt modelId="{51C93349-8006-423A-AE9C-6A5C89A2D473}" type="sibTrans" cxnId="{CF5E900E-C448-43DC-B58A-F8C3AD7A8EFD}">
      <dgm:prSet/>
      <dgm:spPr/>
      <dgm:t>
        <a:bodyPr/>
        <a:lstStyle/>
        <a:p>
          <a:endParaRPr lang="en-US"/>
        </a:p>
      </dgm:t>
    </dgm:pt>
    <dgm:pt modelId="{8717A2EC-EB5C-4D98-B40A-3E861BD05E22}">
      <dgm:prSet custT="1"/>
      <dgm:spPr/>
      <dgm:t>
        <a:bodyPr/>
        <a:lstStyle/>
        <a:p>
          <a:r>
            <a:rPr lang="en-US" sz="2400" dirty="0"/>
            <a:t>Stagnation and lack of evolution will be the order of business. </a:t>
          </a:r>
        </a:p>
      </dgm:t>
    </dgm:pt>
    <dgm:pt modelId="{3F941B3D-D91B-4E22-A7FC-D13968A0D153}" type="parTrans" cxnId="{B5AB8E2D-149A-465D-B5D1-71B66C4D9D48}">
      <dgm:prSet/>
      <dgm:spPr/>
      <dgm:t>
        <a:bodyPr/>
        <a:lstStyle/>
        <a:p>
          <a:endParaRPr lang="en-US"/>
        </a:p>
      </dgm:t>
    </dgm:pt>
    <dgm:pt modelId="{D621DA27-6B06-4D11-BAF8-DAF53CB7B69C}" type="sibTrans" cxnId="{B5AB8E2D-149A-465D-B5D1-71B66C4D9D48}">
      <dgm:prSet/>
      <dgm:spPr/>
      <dgm:t>
        <a:bodyPr/>
        <a:lstStyle/>
        <a:p>
          <a:endParaRPr lang="en-US"/>
        </a:p>
      </dgm:t>
    </dgm:pt>
    <dgm:pt modelId="{AEEF5AE0-0E27-4D46-BD88-930B88729799}">
      <dgm:prSet custT="1"/>
      <dgm:spPr/>
      <dgm:t>
        <a:bodyPr/>
        <a:lstStyle/>
        <a:p>
          <a:r>
            <a:rPr lang="en-US" sz="2400" dirty="0"/>
            <a:t>Ensuring employees are heard and supported will not happen. </a:t>
          </a:r>
        </a:p>
      </dgm:t>
    </dgm:pt>
    <dgm:pt modelId="{33193E88-AD01-4AAE-A422-FB0B911C6EC3}" type="parTrans" cxnId="{CC2B7A15-F39E-4B9A-82A2-25C6A52E9036}">
      <dgm:prSet/>
      <dgm:spPr/>
      <dgm:t>
        <a:bodyPr/>
        <a:lstStyle/>
        <a:p>
          <a:endParaRPr lang="en-US"/>
        </a:p>
      </dgm:t>
    </dgm:pt>
    <dgm:pt modelId="{1445DBCA-6311-4CFF-86D2-385A21400DC1}" type="sibTrans" cxnId="{CC2B7A15-F39E-4B9A-82A2-25C6A52E9036}">
      <dgm:prSet/>
      <dgm:spPr/>
      <dgm:t>
        <a:bodyPr/>
        <a:lstStyle/>
        <a:p>
          <a:endParaRPr lang="en-US"/>
        </a:p>
      </dgm:t>
    </dgm:pt>
    <dgm:pt modelId="{7225C314-6429-427A-931B-8C269306E125}">
      <dgm:prSet custT="1"/>
      <dgm:spPr/>
      <dgm:t>
        <a:bodyPr/>
        <a:lstStyle/>
        <a:p>
          <a:r>
            <a:rPr lang="en-US" sz="2400" dirty="0"/>
            <a:t>You will be handling more legal matters (i.e. EEOC and Civil suits)</a:t>
          </a:r>
        </a:p>
      </dgm:t>
    </dgm:pt>
    <dgm:pt modelId="{57206986-B9D9-4312-8111-C75C93099966}" type="parTrans" cxnId="{B85016F0-CD0D-4CF5-86F7-BDF8E76B5720}">
      <dgm:prSet/>
      <dgm:spPr/>
      <dgm:t>
        <a:bodyPr/>
        <a:lstStyle/>
        <a:p>
          <a:endParaRPr lang="en-US"/>
        </a:p>
      </dgm:t>
    </dgm:pt>
    <dgm:pt modelId="{8E32AAD1-7D24-44B6-B262-181472BEBB68}" type="sibTrans" cxnId="{B85016F0-CD0D-4CF5-86F7-BDF8E76B5720}">
      <dgm:prSet/>
      <dgm:spPr/>
      <dgm:t>
        <a:bodyPr/>
        <a:lstStyle/>
        <a:p>
          <a:endParaRPr lang="en-US"/>
        </a:p>
      </dgm:t>
    </dgm:pt>
    <dgm:pt modelId="{3AE1ECCB-BC53-4A7B-97A0-DDF2DD673B32}" type="pres">
      <dgm:prSet presAssocID="{339EE907-4B71-44E6-AAFF-B54954BBD7AC}" presName="matrix" presStyleCnt="0">
        <dgm:presLayoutVars>
          <dgm:chMax val="1"/>
          <dgm:dir/>
          <dgm:resizeHandles val="exact"/>
        </dgm:presLayoutVars>
      </dgm:prSet>
      <dgm:spPr/>
    </dgm:pt>
    <dgm:pt modelId="{FF1CB40D-15B5-4DBC-8C8C-DCB5C189B01C}" type="pres">
      <dgm:prSet presAssocID="{339EE907-4B71-44E6-AAFF-B54954BBD7AC}" presName="diamond" presStyleLbl="bgShp" presStyleIdx="0" presStyleCnt="1" custLinFactNeighborX="-1461" custLinFactNeighborY="-7"/>
      <dgm:spPr/>
    </dgm:pt>
    <dgm:pt modelId="{9C4827B9-DDDA-4A25-B700-9E72A9152ED8}" type="pres">
      <dgm:prSet presAssocID="{339EE907-4B71-44E6-AAFF-B54954BBD7AC}" presName="quad1" presStyleLbl="node1" presStyleIdx="0" presStyleCnt="4" custScaleX="110585" custScaleY="105061" custLinFactNeighborX="-17173" custLinFactNeighborY="-4639">
        <dgm:presLayoutVars>
          <dgm:chMax val="0"/>
          <dgm:chPref val="0"/>
          <dgm:bulletEnabled val="1"/>
        </dgm:presLayoutVars>
      </dgm:prSet>
      <dgm:spPr/>
    </dgm:pt>
    <dgm:pt modelId="{F5118714-FD6B-4319-8D0B-D0BDDF2478B9}" type="pres">
      <dgm:prSet presAssocID="{339EE907-4B71-44E6-AAFF-B54954BBD7AC}" presName="quad2" presStyleLbl="node1" presStyleIdx="1" presStyleCnt="4" custScaleX="109404" custScaleY="104127" custLinFactNeighborX="6963" custLinFactNeighborY="-1857">
        <dgm:presLayoutVars>
          <dgm:chMax val="0"/>
          <dgm:chPref val="0"/>
          <dgm:bulletEnabled val="1"/>
        </dgm:presLayoutVars>
      </dgm:prSet>
      <dgm:spPr/>
    </dgm:pt>
    <dgm:pt modelId="{A1D0AD71-74FA-4C47-9B4C-DE724F3C6CE5}" type="pres">
      <dgm:prSet presAssocID="{339EE907-4B71-44E6-AAFF-B54954BBD7AC}" presName="quad3" presStyleLbl="node1" presStyleIdx="2" presStyleCnt="4" custScaleX="108495" custScaleY="107104" custLinFactNeighborX="-18566" custLinFactNeighborY="7930">
        <dgm:presLayoutVars>
          <dgm:chMax val="0"/>
          <dgm:chPref val="0"/>
          <dgm:bulletEnabled val="1"/>
        </dgm:presLayoutVars>
      </dgm:prSet>
      <dgm:spPr/>
    </dgm:pt>
    <dgm:pt modelId="{0CAD47C1-7620-4A53-B13A-0ECF1BEB8F67}" type="pres">
      <dgm:prSet presAssocID="{339EE907-4B71-44E6-AAFF-B54954BBD7AC}" presName="quad4" presStyleLbl="node1" presStyleIdx="3" presStyleCnt="4" custScaleX="106619" custScaleY="109188" custLinFactNeighborX="9283" custLinFactNeighborY="9483">
        <dgm:presLayoutVars>
          <dgm:chMax val="0"/>
          <dgm:chPref val="0"/>
          <dgm:bulletEnabled val="1"/>
        </dgm:presLayoutVars>
      </dgm:prSet>
      <dgm:spPr/>
    </dgm:pt>
  </dgm:ptLst>
  <dgm:cxnLst>
    <dgm:cxn modelId="{CF5E900E-C448-43DC-B58A-F8C3AD7A8EFD}" srcId="{339EE907-4B71-44E6-AAFF-B54954BBD7AC}" destId="{4E0A6481-D323-4A4C-A63F-5036CF6E25C8}" srcOrd="0" destOrd="0" parTransId="{E715545A-9A93-49B4-83B7-7A9116A77224}" sibTransId="{51C93349-8006-423A-AE9C-6A5C89A2D473}"/>
    <dgm:cxn modelId="{E7F1DD12-1644-46C8-91DC-ADAED9D2018E}" type="presOf" srcId="{7225C314-6429-427A-931B-8C269306E125}" destId="{0CAD47C1-7620-4A53-B13A-0ECF1BEB8F67}" srcOrd="0" destOrd="0" presId="urn:microsoft.com/office/officeart/2005/8/layout/matrix3"/>
    <dgm:cxn modelId="{CC2B7A15-F39E-4B9A-82A2-25C6A52E9036}" srcId="{339EE907-4B71-44E6-AAFF-B54954BBD7AC}" destId="{AEEF5AE0-0E27-4D46-BD88-930B88729799}" srcOrd="2" destOrd="0" parTransId="{33193E88-AD01-4AAE-A422-FB0B911C6EC3}" sibTransId="{1445DBCA-6311-4CFF-86D2-385A21400DC1}"/>
    <dgm:cxn modelId="{89BB361C-D178-4346-B47B-34BA9E18C596}" type="presOf" srcId="{339EE907-4B71-44E6-AAFF-B54954BBD7AC}" destId="{3AE1ECCB-BC53-4A7B-97A0-DDF2DD673B32}" srcOrd="0" destOrd="0" presId="urn:microsoft.com/office/officeart/2005/8/layout/matrix3"/>
    <dgm:cxn modelId="{B5AB8E2D-149A-465D-B5D1-71B66C4D9D48}" srcId="{339EE907-4B71-44E6-AAFF-B54954BBD7AC}" destId="{8717A2EC-EB5C-4D98-B40A-3E861BD05E22}" srcOrd="1" destOrd="0" parTransId="{3F941B3D-D91B-4E22-A7FC-D13968A0D153}" sibTransId="{D621DA27-6B06-4D11-BAF8-DAF53CB7B69C}"/>
    <dgm:cxn modelId="{24804AB6-DCCA-4837-8250-2E157085CE49}" type="presOf" srcId="{8717A2EC-EB5C-4D98-B40A-3E861BD05E22}" destId="{F5118714-FD6B-4319-8D0B-D0BDDF2478B9}" srcOrd="0" destOrd="0" presId="urn:microsoft.com/office/officeart/2005/8/layout/matrix3"/>
    <dgm:cxn modelId="{D20C0CE0-5885-44D7-B620-FC392CD88572}" type="presOf" srcId="{4E0A6481-D323-4A4C-A63F-5036CF6E25C8}" destId="{9C4827B9-DDDA-4A25-B700-9E72A9152ED8}" srcOrd="0" destOrd="0" presId="urn:microsoft.com/office/officeart/2005/8/layout/matrix3"/>
    <dgm:cxn modelId="{E381B6EC-1A8E-4C10-9AC5-1C64FA1C1DDE}" type="presOf" srcId="{AEEF5AE0-0E27-4D46-BD88-930B88729799}" destId="{A1D0AD71-74FA-4C47-9B4C-DE724F3C6CE5}" srcOrd="0" destOrd="0" presId="urn:microsoft.com/office/officeart/2005/8/layout/matrix3"/>
    <dgm:cxn modelId="{B85016F0-CD0D-4CF5-86F7-BDF8E76B5720}" srcId="{339EE907-4B71-44E6-AAFF-B54954BBD7AC}" destId="{7225C314-6429-427A-931B-8C269306E125}" srcOrd="3" destOrd="0" parTransId="{57206986-B9D9-4312-8111-C75C93099966}" sibTransId="{8E32AAD1-7D24-44B6-B262-181472BEBB68}"/>
    <dgm:cxn modelId="{021D202B-B8F5-488F-B591-435D7CAEBB3D}" type="presParOf" srcId="{3AE1ECCB-BC53-4A7B-97A0-DDF2DD673B32}" destId="{FF1CB40D-15B5-4DBC-8C8C-DCB5C189B01C}" srcOrd="0" destOrd="0" presId="urn:microsoft.com/office/officeart/2005/8/layout/matrix3"/>
    <dgm:cxn modelId="{D253292C-CB43-42B5-A10B-A852212F7922}" type="presParOf" srcId="{3AE1ECCB-BC53-4A7B-97A0-DDF2DD673B32}" destId="{9C4827B9-DDDA-4A25-B700-9E72A9152ED8}" srcOrd="1" destOrd="0" presId="urn:microsoft.com/office/officeart/2005/8/layout/matrix3"/>
    <dgm:cxn modelId="{31C98885-D81D-4671-80CE-C3C5FB0282FD}" type="presParOf" srcId="{3AE1ECCB-BC53-4A7B-97A0-DDF2DD673B32}" destId="{F5118714-FD6B-4319-8D0B-D0BDDF2478B9}" srcOrd="2" destOrd="0" presId="urn:microsoft.com/office/officeart/2005/8/layout/matrix3"/>
    <dgm:cxn modelId="{2BBA8845-BA35-4FA0-AF06-989F306323AC}" type="presParOf" srcId="{3AE1ECCB-BC53-4A7B-97A0-DDF2DD673B32}" destId="{A1D0AD71-74FA-4C47-9B4C-DE724F3C6CE5}" srcOrd="3" destOrd="0" presId="urn:microsoft.com/office/officeart/2005/8/layout/matrix3"/>
    <dgm:cxn modelId="{A5306889-F16C-4C3C-99FD-4ADC24BFA424}" type="presParOf" srcId="{3AE1ECCB-BC53-4A7B-97A0-DDF2DD673B32}" destId="{0CAD47C1-7620-4A53-B13A-0ECF1BEB8F6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E8D8F6-0DBC-4FDA-BA27-7020BB4A4D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1FD5CBD-4A85-4B8D-AC97-16E6FA5F5687}">
      <dgm:prSet/>
      <dgm:spPr/>
      <dgm:t>
        <a:bodyPr/>
        <a:lstStyle/>
        <a:p>
          <a:r>
            <a:rPr lang="en-US" dirty="0"/>
            <a:t>Separation costs – celebrations, severance, and payout of benefits. </a:t>
          </a:r>
        </a:p>
      </dgm:t>
    </dgm:pt>
    <dgm:pt modelId="{CBA1E04E-1C7D-4773-883B-D1B7B532CF8C}" type="parTrans" cxnId="{3DD6F349-7A2E-4648-A4ED-768AF53F6183}">
      <dgm:prSet/>
      <dgm:spPr/>
      <dgm:t>
        <a:bodyPr/>
        <a:lstStyle/>
        <a:p>
          <a:endParaRPr lang="en-US"/>
        </a:p>
      </dgm:t>
    </dgm:pt>
    <dgm:pt modelId="{FE5D351A-596F-407A-9656-34C9011CE558}" type="sibTrans" cxnId="{3DD6F349-7A2E-4648-A4ED-768AF53F6183}">
      <dgm:prSet/>
      <dgm:spPr/>
      <dgm:t>
        <a:bodyPr/>
        <a:lstStyle/>
        <a:p>
          <a:endParaRPr lang="en-US" dirty="0"/>
        </a:p>
      </dgm:t>
    </dgm:pt>
    <dgm:pt modelId="{7914F7CD-8C45-4A0C-8EA2-3584CF96065E}">
      <dgm:prSet/>
      <dgm:spPr/>
      <dgm:t>
        <a:bodyPr/>
        <a:lstStyle/>
        <a:p>
          <a:r>
            <a:rPr lang="en-US" dirty="0"/>
            <a:t>Advertising costs. (Average is $300 / week / job). Ranges can go all the way to $2,500 per ad depending on the platform. </a:t>
          </a:r>
        </a:p>
      </dgm:t>
    </dgm:pt>
    <dgm:pt modelId="{03CCC1BD-F695-497A-95DF-A55FA5C6A659}" type="parTrans" cxnId="{45ED3F1E-A59C-44C5-87BD-6CA90C19E632}">
      <dgm:prSet/>
      <dgm:spPr/>
      <dgm:t>
        <a:bodyPr/>
        <a:lstStyle/>
        <a:p>
          <a:endParaRPr lang="en-US"/>
        </a:p>
      </dgm:t>
    </dgm:pt>
    <dgm:pt modelId="{FE3C71EA-2516-4A19-AE4E-E207F50F76DB}" type="sibTrans" cxnId="{45ED3F1E-A59C-44C5-87BD-6CA90C19E632}">
      <dgm:prSet/>
      <dgm:spPr/>
      <dgm:t>
        <a:bodyPr/>
        <a:lstStyle/>
        <a:p>
          <a:endParaRPr lang="en-US" dirty="0"/>
        </a:p>
      </dgm:t>
    </dgm:pt>
    <dgm:pt modelId="{7225A1AA-E593-4E25-BB5F-C619B66B84BC}">
      <dgm:prSet/>
      <dgm:spPr/>
      <dgm:t>
        <a:bodyPr/>
        <a:lstStyle/>
        <a:p>
          <a:r>
            <a:rPr lang="en-US"/>
            <a:t>Interviewing costs (the hourly wage of the interviewers (x) the hours to source and interview candidates)</a:t>
          </a:r>
        </a:p>
      </dgm:t>
    </dgm:pt>
    <dgm:pt modelId="{85367036-7AD2-4158-BF1C-A172C04EE569}" type="parTrans" cxnId="{EDF860DF-E6DE-4BD9-A91C-89653C50823C}">
      <dgm:prSet/>
      <dgm:spPr/>
      <dgm:t>
        <a:bodyPr/>
        <a:lstStyle/>
        <a:p>
          <a:endParaRPr lang="en-US"/>
        </a:p>
      </dgm:t>
    </dgm:pt>
    <dgm:pt modelId="{CB6F3960-2734-4901-AFBA-D95A41F19FFC}" type="sibTrans" cxnId="{EDF860DF-E6DE-4BD9-A91C-89653C50823C}">
      <dgm:prSet/>
      <dgm:spPr/>
      <dgm:t>
        <a:bodyPr/>
        <a:lstStyle/>
        <a:p>
          <a:endParaRPr lang="en-US" dirty="0"/>
        </a:p>
      </dgm:t>
    </dgm:pt>
    <dgm:pt modelId="{ECF5F048-45FB-4C10-8DFF-94A9A57D42AF}">
      <dgm:prSet/>
      <dgm:spPr/>
      <dgm:t>
        <a:bodyPr/>
        <a:lstStyle/>
        <a:p>
          <a:r>
            <a:rPr lang="en-US"/>
            <a:t>Daily costs of another employee covering the open position (x) number of days covering</a:t>
          </a:r>
        </a:p>
      </dgm:t>
    </dgm:pt>
    <dgm:pt modelId="{3D171146-D9DE-4BB8-BF9C-27916F0069FD}" type="parTrans" cxnId="{C24CDCE4-E9EC-428B-BC02-8C184F136CAF}">
      <dgm:prSet/>
      <dgm:spPr/>
      <dgm:t>
        <a:bodyPr/>
        <a:lstStyle/>
        <a:p>
          <a:endParaRPr lang="en-US"/>
        </a:p>
      </dgm:t>
    </dgm:pt>
    <dgm:pt modelId="{0E3410A5-175B-4945-B163-A6DCF35801AA}" type="sibTrans" cxnId="{C24CDCE4-E9EC-428B-BC02-8C184F136CAF}">
      <dgm:prSet/>
      <dgm:spPr/>
      <dgm:t>
        <a:bodyPr/>
        <a:lstStyle/>
        <a:p>
          <a:endParaRPr lang="en-US" dirty="0"/>
        </a:p>
      </dgm:t>
    </dgm:pt>
    <dgm:pt modelId="{264945EA-4E48-47B6-B4AD-9D4D3A0B7DAF}">
      <dgm:prSet/>
      <dgm:spPr/>
      <dgm:t>
        <a:bodyPr/>
        <a:lstStyle/>
        <a:p>
          <a:r>
            <a:rPr lang="en-US"/>
            <a:t>Training/Onboarding – the hourly wage of the trainers (x) the number of hours training. </a:t>
          </a:r>
        </a:p>
      </dgm:t>
    </dgm:pt>
    <dgm:pt modelId="{128D9763-7086-40D3-9884-46137CAE43EB}" type="parTrans" cxnId="{A2104DBC-F93A-4E6F-8A59-CB6B851CF4FD}">
      <dgm:prSet/>
      <dgm:spPr/>
      <dgm:t>
        <a:bodyPr/>
        <a:lstStyle/>
        <a:p>
          <a:endParaRPr lang="en-US"/>
        </a:p>
      </dgm:t>
    </dgm:pt>
    <dgm:pt modelId="{D9D5C5EE-0ADF-418A-AF12-A9DE4BDB5AB0}" type="sibTrans" cxnId="{A2104DBC-F93A-4E6F-8A59-CB6B851CF4FD}">
      <dgm:prSet/>
      <dgm:spPr/>
      <dgm:t>
        <a:bodyPr/>
        <a:lstStyle/>
        <a:p>
          <a:endParaRPr lang="en-US" dirty="0"/>
        </a:p>
      </dgm:t>
    </dgm:pt>
    <dgm:pt modelId="{94958C09-1100-4215-B5BC-831340DBA91C}">
      <dgm:prSet/>
      <dgm:spPr/>
      <dgm:t>
        <a:bodyPr/>
        <a:lstStyle/>
        <a:p>
          <a:r>
            <a:rPr lang="en-US"/>
            <a:t>The avg cost to replace an employee is 122% of their annual salary. </a:t>
          </a:r>
        </a:p>
        <a:p>
          <a:r>
            <a:rPr lang="en-US"/>
            <a:t> At $15.00/hour, it would cost  $5,864 to replace them. </a:t>
          </a:r>
        </a:p>
      </dgm:t>
    </dgm:pt>
    <dgm:pt modelId="{000428C8-297F-4F31-B306-C09AA100DE6A}" type="parTrans" cxnId="{24DD877D-6BFC-4D05-9E28-078807C6E30A}">
      <dgm:prSet/>
      <dgm:spPr/>
      <dgm:t>
        <a:bodyPr/>
        <a:lstStyle/>
        <a:p>
          <a:endParaRPr lang="en-US"/>
        </a:p>
      </dgm:t>
    </dgm:pt>
    <dgm:pt modelId="{260689AE-4805-474E-BE42-10F2033783C7}" type="sibTrans" cxnId="{24DD877D-6BFC-4D05-9E28-078807C6E30A}">
      <dgm:prSet/>
      <dgm:spPr/>
      <dgm:t>
        <a:bodyPr/>
        <a:lstStyle/>
        <a:p>
          <a:endParaRPr lang="en-US"/>
        </a:p>
      </dgm:t>
    </dgm:pt>
    <dgm:pt modelId="{2297AE1C-7A6C-476A-87D4-800D68978D9F}" type="pres">
      <dgm:prSet presAssocID="{C2E8D8F6-0DBC-4FDA-BA27-7020BB4A4D8D}" presName="linear" presStyleCnt="0">
        <dgm:presLayoutVars>
          <dgm:animLvl val="lvl"/>
          <dgm:resizeHandles val="exact"/>
        </dgm:presLayoutVars>
      </dgm:prSet>
      <dgm:spPr/>
    </dgm:pt>
    <dgm:pt modelId="{BFCE7D43-CF99-442D-9520-5108F5FC17DA}" type="pres">
      <dgm:prSet presAssocID="{21FD5CBD-4A85-4B8D-AC97-16E6FA5F5687}" presName="parentText" presStyleLbl="node1" presStyleIdx="0" presStyleCnt="6">
        <dgm:presLayoutVars>
          <dgm:chMax val="0"/>
          <dgm:bulletEnabled val="1"/>
        </dgm:presLayoutVars>
      </dgm:prSet>
      <dgm:spPr/>
    </dgm:pt>
    <dgm:pt modelId="{72B54DAF-3008-4F9A-8095-F6B03703A819}" type="pres">
      <dgm:prSet presAssocID="{FE5D351A-596F-407A-9656-34C9011CE558}" presName="spacer" presStyleCnt="0"/>
      <dgm:spPr/>
    </dgm:pt>
    <dgm:pt modelId="{DC4D5025-2B29-43A3-9796-E0410FC52E1E}" type="pres">
      <dgm:prSet presAssocID="{7914F7CD-8C45-4A0C-8EA2-3584CF96065E}" presName="parentText" presStyleLbl="node1" presStyleIdx="1" presStyleCnt="6">
        <dgm:presLayoutVars>
          <dgm:chMax val="0"/>
          <dgm:bulletEnabled val="1"/>
        </dgm:presLayoutVars>
      </dgm:prSet>
      <dgm:spPr/>
    </dgm:pt>
    <dgm:pt modelId="{1E17ED10-9A5F-4B0C-8D5D-917F1A45EE41}" type="pres">
      <dgm:prSet presAssocID="{FE3C71EA-2516-4A19-AE4E-E207F50F76DB}" presName="spacer" presStyleCnt="0"/>
      <dgm:spPr/>
    </dgm:pt>
    <dgm:pt modelId="{EAAAE5BE-AA8B-421B-999D-EE2650960BCB}" type="pres">
      <dgm:prSet presAssocID="{7225A1AA-E593-4E25-BB5F-C619B66B84BC}" presName="parentText" presStyleLbl="node1" presStyleIdx="2" presStyleCnt="6">
        <dgm:presLayoutVars>
          <dgm:chMax val="0"/>
          <dgm:bulletEnabled val="1"/>
        </dgm:presLayoutVars>
      </dgm:prSet>
      <dgm:spPr/>
    </dgm:pt>
    <dgm:pt modelId="{EBB0E09D-A0CC-420C-8B77-CD9ED6CD9412}" type="pres">
      <dgm:prSet presAssocID="{CB6F3960-2734-4901-AFBA-D95A41F19FFC}" presName="spacer" presStyleCnt="0"/>
      <dgm:spPr/>
    </dgm:pt>
    <dgm:pt modelId="{69281354-E6FB-4A47-A12D-B2C4EEAD4AEC}" type="pres">
      <dgm:prSet presAssocID="{ECF5F048-45FB-4C10-8DFF-94A9A57D42AF}" presName="parentText" presStyleLbl="node1" presStyleIdx="3" presStyleCnt="6">
        <dgm:presLayoutVars>
          <dgm:chMax val="0"/>
          <dgm:bulletEnabled val="1"/>
        </dgm:presLayoutVars>
      </dgm:prSet>
      <dgm:spPr/>
    </dgm:pt>
    <dgm:pt modelId="{B598E670-EB99-451A-9E5D-78D7D46D25F6}" type="pres">
      <dgm:prSet presAssocID="{0E3410A5-175B-4945-B163-A6DCF35801AA}" presName="spacer" presStyleCnt="0"/>
      <dgm:spPr/>
    </dgm:pt>
    <dgm:pt modelId="{5A264EAC-F850-401A-9596-79069BD405BA}" type="pres">
      <dgm:prSet presAssocID="{264945EA-4E48-47B6-B4AD-9D4D3A0B7DAF}" presName="parentText" presStyleLbl="node1" presStyleIdx="4" presStyleCnt="6">
        <dgm:presLayoutVars>
          <dgm:chMax val="0"/>
          <dgm:bulletEnabled val="1"/>
        </dgm:presLayoutVars>
      </dgm:prSet>
      <dgm:spPr/>
    </dgm:pt>
    <dgm:pt modelId="{97E9D254-2858-4EAE-AC5D-E8FB485FA8CF}" type="pres">
      <dgm:prSet presAssocID="{D9D5C5EE-0ADF-418A-AF12-A9DE4BDB5AB0}" presName="spacer" presStyleCnt="0"/>
      <dgm:spPr/>
    </dgm:pt>
    <dgm:pt modelId="{1AD01621-5E8A-4623-910E-DF0E5E0612F4}" type="pres">
      <dgm:prSet presAssocID="{94958C09-1100-4215-B5BC-831340DBA91C}" presName="parentText" presStyleLbl="node1" presStyleIdx="5" presStyleCnt="6">
        <dgm:presLayoutVars>
          <dgm:chMax val="0"/>
          <dgm:bulletEnabled val="1"/>
        </dgm:presLayoutVars>
      </dgm:prSet>
      <dgm:spPr/>
    </dgm:pt>
  </dgm:ptLst>
  <dgm:cxnLst>
    <dgm:cxn modelId="{4E8EB307-DBD0-4C2B-A83F-489E27E26EBA}" type="presOf" srcId="{7225A1AA-E593-4E25-BB5F-C619B66B84BC}" destId="{EAAAE5BE-AA8B-421B-999D-EE2650960BCB}" srcOrd="0" destOrd="0" presId="urn:microsoft.com/office/officeart/2005/8/layout/vList2"/>
    <dgm:cxn modelId="{45ED3F1E-A59C-44C5-87BD-6CA90C19E632}" srcId="{C2E8D8F6-0DBC-4FDA-BA27-7020BB4A4D8D}" destId="{7914F7CD-8C45-4A0C-8EA2-3584CF96065E}" srcOrd="1" destOrd="0" parTransId="{03CCC1BD-F695-497A-95DF-A55FA5C6A659}" sibTransId="{FE3C71EA-2516-4A19-AE4E-E207F50F76DB}"/>
    <dgm:cxn modelId="{C00D6142-AFAA-43E8-B168-B1705BC34105}" type="presOf" srcId="{ECF5F048-45FB-4C10-8DFF-94A9A57D42AF}" destId="{69281354-E6FB-4A47-A12D-B2C4EEAD4AEC}" srcOrd="0" destOrd="0" presId="urn:microsoft.com/office/officeart/2005/8/layout/vList2"/>
    <dgm:cxn modelId="{3DD6F349-7A2E-4648-A4ED-768AF53F6183}" srcId="{C2E8D8F6-0DBC-4FDA-BA27-7020BB4A4D8D}" destId="{21FD5CBD-4A85-4B8D-AC97-16E6FA5F5687}" srcOrd="0" destOrd="0" parTransId="{CBA1E04E-1C7D-4773-883B-D1B7B532CF8C}" sibTransId="{FE5D351A-596F-407A-9656-34C9011CE558}"/>
    <dgm:cxn modelId="{24DD877D-6BFC-4D05-9E28-078807C6E30A}" srcId="{C2E8D8F6-0DBC-4FDA-BA27-7020BB4A4D8D}" destId="{94958C09-1100-4215-B5BC-831340DBA91C}" srcOrd="5" destOrd="0" parTransId="{000428C8-297F-4F31-B306-C09AA100DE6A}" sibTransId="{260689AE-4805-474E-BE42-10F2033783C7}"/>
    <dgm:cxn modelId="{B1DD9794-CBD1-4852-81EB-CE92CB7242C8}" type="presOf" srcId="{21FD5CBD-4A85-4B8D-AC97-16E6FA5F5687}" destId="{BFCE7D43-CF99-442D-9520-5108F5FC17DA}" srcOrd="0" destOrd="0" presId="urn:microsoft.com/office/officeart/2005/8/layout/vList2"/>
    <dgm:cxn modelId="{A6A524AD-2FEB-4E37-83C1-F3BE645AE8CC}" type="presOf" srcId="{94958C09-1100-4215-B5BC-831340DBA91C}" destId="{1AD01621-5E8A-4623-910E-DF0E5E0612F4}" srcOrd="0" destOrd="0" presId="urn:microsoft.com/office/officeart/2005/8/layout/vList2"/>
    <dgm:cxn modelId="{A2104DBC-F93A-4E6F-8A59-CB6B851CF4FD}" srcId="{C2E8D8F6-0DBC-4FDA-BA27-7020BB4A4D8D}" destId="{264945EA-4E48-47B6-B4AD-9D4D3A0B7DAF}" srcOrd="4" destOrd="0" parTransId="{128D9763-7086-40D3-9884-46137CAE43EB}" sibTransId="{D9D5C5EE-0ADF-418A-AF12-A9DE4BDB5AB0}"/>
    <dgm:cxn modelId="{02993DC5-10CD-42DA-BEBC-BD4E8779CC09}" type="presOf" srcId="{7914F7CD-8C45-4A0C-8EA2-3584CF96065E}" destId="{DC4D5025-2B29-43A3-9796-E0410FC52E1E}" srcOrd="0" destOrd="0" presId="urn:microsoft.com/office/officeart/2005/8/layout/vList2"/>
    <dgm:cxn modelId="{EDF860DF-E6DE-4BD9-A91C-89653C50823C}" srcId="{C2E8D8F6-0DBC-4FDA-BA27-7020BB4A4D8D}" destId="{7225A1AA-E593-4E25-BB5F-C619B66B84BC}" srcOrd="2" destOrd="0" parTransId="{85367036-7AD2-4158-BF1C-A172C04EE569}" sibTransId="{CB6F3960-2734-4901-AFBA-D95A41F19FFC}"/>
    <dgm:cxn modelId="{C24CDCE4-E9EC-428B-BC02-8C184F136CAF}" srcId="{C2E8D8F6-0DBC-4FDA-BA27-7020BB4A4D8D}" destId="{ECF5F048-45FB-4C10-8DFF-94A9A57D42AF}" srcOrd="3" destOrd="0" parTransId="{3D171146-D9DE-4BB8-BF9C-27916F0069FD}" sibTransId="{0E3410A5-175B-4945-B163-A6DCF35801AA}"/>
    <dgm:cxn modelId="{96F559F9-0059-49B1-8D25-98413D8557E6}" type="presOf" srcId="{264945EA-4E48-47B6-B4AD-9D4D3A0B7DAF}" destId="{5A264EAC-F850-401A-9596-79069BD405BA}" srcOrd="0" destOrd="0" presId="urn:microsoft.com/office/officeart/2005/8/layout/vList2"/>
    <dgm:cxn modelId="{F1CAB1FF-FD27-46B0-B7B1-59965D770269}" type="presOf" srcId="{C2E8D8F6-0DBC-4FDA-BA27-7020BB4A4D8D}" destId="{2297AE1C-7A6C-476A-87D4-800D68978D9F}" srcOrd="0" destOrd="0" presId="urn:microsoft.com/office/officeart/2005/8/layout/vList2"/>
    <dgm:cxn modelId="{2EF2A3CB-22AA-4F5F-B65E-DD496FA0C9DB}" type="presParOf" srcId="{2297AE1C-7A6C-476A-87D4-800D68978D9F}" destId="{BFCE7D43-CF99-442D-9520-5108F5FC17DA}" srcOrd="0" destOrd="0" presId="urn:microsoft.com/office/officeart/2005/8/layout/vList2"/>
    <dgm:cxn modelId="{C26258E8-0F36-43B3-96C1-F1C802B3A6D1}" type="presParOf" srcId="{2297AE1C-7A6C-476A-87D4-800D68978D9F}" destId="{72B54DAF-3008-4F9A-8095-F6B03703A819}" srcOrd="1" destOrd="0" presId="urn:microsoft.com/office/officeart/2005/8/layout/vList2"/>
    <dgm:cxn modelId="{B4D6EB51-B28F-4DA1-B613-3321D992980C}" type="presParOf" srcId="{2297AE1C-7A6C-476A-87D4-800D68978D9F}" destId="{DC4D5025-2B29-43A3-9796-E0410FC52E1E}" srcOrd="2" destOrd="0" presId="urn:microsoft.com/office/officeart/2005/8/layout/vList2"/>
    <dgm:cxn modelId="{A814CE0D-F611-4921-9834-6E53C155C1D7}" type="presParOf" srcId="{2297AE1C-7A6C-476A-87D4-800D68978D9F}" destId="{1E17ED10-9A5F-4B0C-8D5D-917F1A45EE41}" srcOrd="3" destOrd="0" presId="urn:microsoft.com/office/officeart/2005/8/layout/vList2"/>
    <dgm:cxn modelId="{F81719D4-7FE6-4377-BAC0-45C1E7498B89}" type="presParOf" srcId="{2297AE1C-7A6C-476A-87D4-800D68978D9F}" destId="{EAAAE5BE-AA8B-421B-999D-EE2650960BCB}" srcOrd="4" destOrd="0" presId="urn:microsoft.com/office/officeart/2005/8/layout/vList2"/>
    <dgm:cxn modelId="{4445179B-8E51-4865-AE50-401C04ED1002}" type="presParOf" srcId="{2297AE1C-7A6C-476A-87D4-800D68978D9F}" destId="{EBB0E09D-A0CC-420C-8B77-CD9ED6CD9412}" srcOrd="5" destOrd="0" presId="urn:microsoft.com/office/officeart/2005/8/layout/vList2"/>
    <dgm:cxn modelId="{70A2534E-A4F0-4B2C-8B9E-04B078BA221A}" type="presParOf" srcId="{2297AE1C-7A6C-476A-87D4-800D68978D9F}" destId="{69281354-E6FB-4A47-A12D-B2C4EEAD4AEC}" srcOrd="6" destOrd="0" presId="urn:microsoft.com/office/officeart/2005/8/layout/vList2"/>
    <dgm:cxn modelId="{497A8A9B-B5FF-4D1D-85D6-6DDD2754FC75}" type="presParOf" srcId="{2297AE1C-7A6C-476A-87D4-800D68978D9F}" destId="{B598E670-EB99-451A-9E5D-78D7D46D25F6}" srcOrd="7" destOrd="0" presId="urn:microsoft.com/office/officeart/2005/8/layout/vList2"/>
    <dgm:cxn modelId="{99D30F9B-4E73-4291-9122-16E3C9F6194A}" type="presParOf" srcId="{2297AE1C-7A6C-476A-87D4-800D68978D9F}" destId="{5A264EAC-F850-401A-9596-79069BD405BA}" srcOrd="8" destOrd="0" presId="urn:microsoft.com/office/officeart/2005/8/layout/vList2"/>
    <dgm:cxn modelId="{49DABA7B-106D-42A1-86FC-4E5C7AF41ECE}" type="presParOf" srcId="{2297AE1C-7A6C-476A-87D4-800D68978D9F}" destId="{97E9D254-2858-4EAE-AC5D-E8FB485FA8CF}" srcOrd="9" destOrd="0" presId="urn:microsoft.com/office/officeart/2005/8/layout/vList2"/>
    <dgm:cxn modelId="{393CF5A7-2EFC-4B32-8BB2-89C9532554ED}" type="presParOf" srcId="{2297AE1C-7A6C-476A-87D4-800D68978D9F}" destId="{1AD01621-5E8A-4623-910E-DF0E5E0612F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dgm:spPr/>
      <dgm:t>
        <a:bodyPr/>
        <a:lstStyle/>
        <a:p>
          <a:r>
            <a:rPr lang="en-US" b="1" dirty="0"/>
            <a:t>What makes people want to work for your agency?</a:t>
          </a:r>
          <a:endParaRPr lang="en-US"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dgm:spPr/>
      <dgm:t>
        <a:bodyPr/>
        <a:lstStyle/>
        <a:p>
          <a:r>
            <a:rPr lang="en-US" b="1" dirty="0"/>
            <a:t>How do you stand out with all the openings out there? </a:t>
          </a:r>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dgm:spPr/>
      <dgm:t>
        <a:bodyPr/>
        <a:lstStyle/>
        <a:p>
          <a:r>
            <a:rPr lang="en-US" b="1" dirty="0"/>
            <a:t>Are you moving quickly with responses, interviews, and respecting their time?</a:t>
          </a:r>
          <a:endParaRPr lang="en-US"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custLinFactNeighborX="4" custLinFactNeighborY="2440">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dgm:spPr/>
      <dgm:t>
        <a:bodyPr/>
        <a:lstStyle/>
        <a:p>
          <a:r>
            <a:rPr lang="en-US" b="1" dirty="0"/>
            <a:t>Your employees are your greatest asset.</a:t>
          </a:r>
          <a:endParaRPr lang="en-US"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dgm:spPr/>
      <dgm:t>
        <a:bodyPr/>
        <a:lstStyle/>
        <a:p>
          <a:r>
            <a:rPr lang="en-US" b="1" dirty="0"/>
            <a:t>You have to support them and ensure they have the things that speak to their joy.</a:t>
          </a:r>
          <a:endParaRPr lang="en-US" dirty="0"/>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dgm:spPr/>
      <dgm:t>
        <a:bodyPr/>
        <a:lstStyle/>
        <a:p>
          <a:r>
            <a:rPr lang="en-US" b="1" dirty="0"/>
            <a:t>You have to communicate honestly about changes and other items of concern. </a:t>
          </a:r>
          <a:endParaRPr lang="en-US"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dgm:spPr/>
      <dgm:t>
        <a:bodyPr/>
        <a:lstStyle/>
        <a:p>
          <a:r>
            <a:rPr lang="en-US" b="1" dirty="0"/>
            <a:t>You have to be able to provide situational leadership. </a:t>
          </a:r>
          <a:endParaRPr lang="en-US"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dgm:spPr/>
      <dgm:t>
        <a:bodyPr/>
        <a:lstStyle/>
        <a:p>
          <a:r>
            <a:rPr lang="en-US" b="1" dirty="0"/>
            <a:t>You must understand that different generations have different expectations. </a:t>
          </a:r>
          <a:endParaRPr lang="en-US" dirty="0"/>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dgm:spPr/>
      <dgm:t>
        <a:bodyPr/>
        <a:lstStyle/>
        <a:p>
          <a:r>
            <a:rPr lang="en-US" b="1" dirty="0"/>
            <a:t>You have to think outside of the 8-5, M-F, come to the office way of work.</a:t>
          </a:r>
          <a:endParaRPr lang="en-US"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custLinFactNeighborX="-1283" custLinFactNeighborY="-20931">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custT="1"/>
      <dgm:spPr/>
      <dgm:t>
        <a:bodyPr/>
        <a:lstStyle/>
        <a:p>
          <a:r>
            <a:rPr lang="en-US" sz="2800" b="1" dirty="0"/>
            <a:t>Policy or precedent provide guidance but can prevent growth. </a:t>
          </a:r>
          <a:endParaRPr lang="en-US" sz="2800"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custT="1"/>
      <dgm:spPr/>
      <dgm:t>
        <a:bodyPr/>
        <a:lstStyle/>
        <a:p>
          <a:r>
            <a:rPr lang="en-US" sz="2400" b="1" dirty="0"/>
            <a:t>You must stop thinking about what you cannot do and ask what can you do to attract, retain and manage. </a:t>
          </a:r>
          <a:endParaRPr lang="en-US" sz="2400" dirty="0"/>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custT="1"/>
      <dgm:spPr/>
      <dgm:t>
        <a:bodyPr/>
        <a:lstStyle/>
        <a:p>
          <a:r>
            <a:rPr lang="en-US" sz="2400" b="1" dirty="0"/>
            <a:t>You have to know when things are out of your hands and may need to go higher or outside of your organization.</a:t>
          </a:r>
          <a:endParaRPr lang="en-US" sz="2400"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custLinFactNeighborX="-9091" custLinFactNeighborY="-805">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custT="1"/>
      <dgm:spPr/>
      <dgm:t>
        <a:bodyPr/>
        <a:lstStyle/>
        <a:p>
          <a:r>
            <a:rPr lang="en-US" sz="2800" b="1" dirty="0"/>
            <a:t>Your business partners are your customers. You have to know if the services you are providing are satisfactory.</a:t>
          </a:r>
          <a:endParaRPr lang="en-US" sz="2800"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custT="1"/>
      <dgm:spPr/>
      <dgm:t>
        <a:bodyPr/>
        <a:lstStyle/>
        <a:p>
          <a:r>
            <a:rPr lang="en-US" sz="2800" b="1" dirty="0"/>
            <a:t>You have to look at trends and be strategic. HR is a service center, but should also be a strategic partner. </a:t>
          </a:r>
          <a:endParaRPr lang="en-US" sz="2800" dirty="0"/>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dgm:spPr/>
      <dgm:t>
        <a:bodyPr/>
        <a:lstStyle/>
        <a:p>
          <a:r>
            <a:rPr lang="en-US" b="1" dirty="0"/>
            <a:t>Do your policies need to be updated or changed? How often are you reviewing them? </a:t>
          </a:r>
          <a:endParaRPr lang="en-US"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custT="1"/>
      <dgm:spPr/>
      <dgm:t>
        <a:bodyPr/>
        <a:lstStyle/>
        <a:p>
          <a:r>
            <a:rPr lang="en-US" sz="2800" b="1" dirty="0"/>
            <a:t>Do you have adequate HR systems? Integration with payroll and timekeeping? </a:t>
          </a:r>
          <a:endParaRPr lang="en-US" sz="2800"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custT="1"/>
      <dgm:spPr/>
      <dgm:t>
        <a:bodyPr/>
        <a:lstStyle/>
        <a:p>
          <a:r>
            <a:rPr lang="en-US" sz="2800" b="1" dirty="0"/>
            <a:t>How are your employee complaints, grievances, and outside charges tracked?</a:t>
          </a:r>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custT="1"/>
      <dgm:spPr/>
      <dgm:t>
        <a:bodyPr/>
        <a:lstStyle/>
        <a:p>
          <a:r>
            <a:rPr lang="en-US" sz="2800" b="1" dirty="0"/>
            <a:t>How do you manage analytics: tracking exit trends, turnover statistics, time to hire, time to fill, etc.?</a:t>
          </a:r>
          <a:endParaRPr lang="en-US" sz="2800"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2CD764-BB39-4D7F-A1A2-1D69043883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590C298-DA27-4DCF-B62E-98F58A3BFA77}">
      <dgm:prSet custT="1"/>
      <dgm:spPr/>
      <dgm:t>
        <a:bodyPr/>
        <a:lstStyle/>
        <a:p>
          <a:r>
            <a:rPr lang="en-US" sz="2800" b="1" dirty="0"/>
            <a:t>Your employees are going through things outside of work. You have to know them individually.</a:t>
          </a:r>
          <a:endParaRPr lang="en-US" sz="2800" dirty="0"/>
        </a:p>
      </dgm:t>
    </dgm:pt>
    <dgm:pt modelId="{07089D77-4820-43E1-8E59-A5B8959238B6}" type="parTrans" cxnId="{E5920CF4-A375-4F87-A703-ABE8A6C5C60F}">
      <dgm:prSet/>
      <dgm:spPr/>
      <dgm:t>
        <a:bodyPr/>
        <a:lstStyle/>
        <a:p>
          <a:endParaRPr lang="en-US"/>
        </a:p>
      </dgm:t>
    </dgm:pt>
    <dgm:pt modelId="{C6D07614-7FE9-4E71-A0DC-3A8C74AC07D8}" type="sibTrans" cxnId="{E5920CF4-A375-4F87-A703-ABE8A6C5C60F}">
      <dgm:prSet/>
      <dgm:spPr/>
      <dgm:t>
        <a:bodyPr/>
        <a:lstStyle/>
        <a:p>
          <a:endParaRPr lang="en-US" dirty="0"/>
        </a:p>
      </dgm:t>
    </dgm:pt>
    <dgm:pt modelId="{A8060993-9321-4BFD-BC71-F5B426E42548}">
      <dgm:prSet custT="1"/>
      <dgm:spPr/>
      <dgm:t>
        <a:bodyPr/>
        <a:lstStyle/>
        <a:p>
          <a:r>
            <a:rPr lang="en-US" sz="2800" b="1" dirty="0"/>
            <a:t>You have to CARE (Compassion, Authentic, Respect, Encourage). Your door has to remain open.</a:t>
          </a:r>
          <a:endParaRPr lang="en-US" sz="2800" dirty="0"/>
        </a:p>
      </dgm:t>
    </dgm:pt>
    <dgm:pt modelId="{5282D5C8-FD83-42E4-AD37-D4E84A404D6A}" type="parTrans" cxnId="{FC6DA898-4703-4C0E-BE56-E150D42B9CEE}">
      <dgm:prSet/>
      <dgm:spPr/>
      <dgm:t>
        <a:bodyPr/>
        <a:lstStyle/>
        <a:p>
          <a:endParaRPr lang="en-US"/>
        </a:p>
      </dgm:t>
    </dgm:pt>
    <dgm:pt modelId="{82519489-C8FF-414F-8E0F-BBFBBB933685}" type="sibTrans" cxnId="{FC6DA898-4703-4C0E-BE56-E150D42B9CEE}">
      <dgm:prSet/>
      <dgm:spPr/>
      <dgm:t>
        <a:bodyPr/>
        <a:lstStyle/>
        <a:p>
          <a:endParaRPr lang="en-US" dirty="0"/>
        </a:p>
      </dgm:t>
    </dgm:pt>
    <dgm:pt modelId="{DCC8DE62-9CE8-42D7-8E51-1384212161BC}">
      <dgm:prSet/>
      <dgm:spPr/>
      <dgm:t>
        <a:bodyPr/>
        <a:lstStyle/>
        <a:p>
          <a:r>
            <a:rPr lang="en-US" b="1" dirty="0"/>
            <a:t>You have to care about them, their well-being, safety, and matters that concern them. </a:t>
          </a:r>
          <a:endParaRPr lang="en-US" dirty="0"/>
        </a:p>
      </dgm:t>
    </dgm:pt>
    <dgm:pt modelId="{A34D71C3-256C-4462-B883-5FC62DBE041D}" type="parTrans" cxnId="{6D207480-E05D-4E64-8248-DAD1ED8487EF}">
      <dgm:prSet/>
      <dgm:spPr/>
      <dgm:t>
        <a:bodyPr/>
        <a:lstStyle/>
        <a:p>
          <a:endParaRPr lang="en-US"/>
        </a:p>
      </dgm:t>
    </dgm:pt>
    <dgm:pt modelId="{220C5A74-B858-4890-AF91-6762ED15D861}" type="sibTrans" cxnId="{6D207480-E05D-4E64-8248-DAD1ED8487EF}">
      <dgm:prSet/>
      <dgm:spPr/>
      <dgm:t>
        <a:bodyPr/>
        <a:lstStyle/>
        <a:p>
          <a:endParaRPr lang="en-US"/>
        </a:p>
      </dgm:t>
    </dgm:pt>
    <dgm:pt modelId="{7817F7BB-78DB-4372-AB7C-56F4372B04B6}" type="pres">
      <dgm:prSet presAssocID="{E32CD764-BB39-4D7F-A1A2-1D6904388398}" presName="outerComposite" presStyleCnt="0">
        <dgm:presLayoutVars>
          <dgm:chMax val="5"/>
          <dgm:dir/>
          <dgm:resizeHandles val="exact"/>
        </dgm:presLayoutVars>
      </dgm:prSet>
      <dgm:spPr/>
    </dgm:pt>
    <dgm:pt modelId="{2866E564-9AE4-4F45-8673-E09573D7EE40}" type="pres">
      <dgm:prSet presAssocID="{E32CD764-BB39-4D7F-A1A2-1D6904388398}" presName="dummyMaxCanvas" presStyleCnt="0">
        <dgm:presLayoutVars/>
      </dgm:prSet>
      <dgm:spPr/>
    </dgm:pt>
    <dgm:pt modelId="{D30A6552-7B2A-4E56-839C-A513A79132A1}" type="pres">
      <dgm:prSet presAssocID="{E32CD764-BB39-4D7F-A1A2-1D6904388398}" presName="ThreeNodes_1" presStyleLbl="node1" presStyleIdx="0" presStyleCnt="3">
        <dgm:presLayoutVars>
          <dgm:bulletEnabled val="1"/>
        </dgm:presLayoutVars>
      </dgm:prSet>
      <dgm:spPr/>
    </dgm:pt>
    <dgm:pt modelId="{F45A859A-D6BD-4EA5-ABD6-9E47D9277F46}" type="pres">
      <dgm:prSet presAssocID="{E32CD764-BB39-4D7F-A1A2-1D6904388398}" presName="ThreeNodes_2" presStyleLbl="node1" presStyleIdx="1" presStyleCnt="3">
        <dgm:presLayoutVars>
          <dgm:bulletEnabled val="1"/>
        </dgm:presLayoutVars>
      </dgm:prSet>
      <dgm:spPr/>
    </dgm:pt>
    <dgm:pt modelId="{94E47C30-DFA9-4663-816E-9669216D8E65}" type="pres">
      <dgm:prSet presAssocID="{E32CD764-BB39-4D7F-A1A2-1D6904388398}" presName="ThreeNodes_3" presStyleLbl="node1" presStyleIdx="2" presStyleCnt="3">
        <dgm:presLayoutVars>
          <dgm:bulletEnabled val="1"/>
        </dgm:presLayoutVars>
      </dgm:prSet>
      <dgm:spPr/>
    </dgm:pt>
    <dgm:pt modelId="{2BEC8D87-BA6C-4E27-A254-FE272C9339BC}" type="pres">
      <dgm:prSet presAssocID="{E32CD764-BB39-4D7F-A1A2-1D6904388398}" presName="ThreeConn_1-2" presStyleLbl="fgAccFollowNode1" presStyleIdx="0" presStyleCnt="2">
        <dgm:presLayoutVars>
          <dgm:bulletEnabled val="1"/>
        </dgm:presLayoutVars>
      </dgm:prSet>
      <dgm:spPr/>
    </dgm:pt>
    <dgm:pt modelId="{F497A42F-4265-47AC-81E8-6989EE7E7D78}" type="pres">
      <dgm:prSet presAssocID="{E32CD764-BB39-4D7F-A1A2-1D6904388398}" presName="ThreeConn_2-3" presStyleLbl="fgAccFollowNode1" presStyleIdx="1" presStyleCnt="2">
        <dgm:presLayoutVars>
          <dgm:bulletEnabled val="1"/>
        </dgm:presLayoutVars>
      </dgm:prSet>
      <dgm:spPr/>
    </dgm:pt>
    <dgm:pt modelId="{E281F296-80D3-4D60-8498-8452D60C8C97}" type="pres">
      <dgm:prSet presAssocID="{E32CD764-BB39-4D7F-A1A2-1D6904388398}" presName="ThreeNodes_1_text" presStyleLbl="node1" presStyleIdx="2" presStyleCnt="3">
        <dgm:presLayoutVars>
          <dgm:bulletEnabled val="1"/>
        </dgm:presLayoutVars>
      </dgm:prSet>
      <dgm:spPr/>
    </dgm:pt>
    <dgm:pt modelId="{F8D73912-AD16-4574-9AB5-4BC44F971479}" type="pres">
      <dgm:prSet presAssocID="{E32CD764-BB39-4D7F-A1A2-1D6904388398}" presName="ThreeNodes_2_text" presStyleLbl="node1" presStyleIdx="2" presStyleCnt="3">
        <dgm:presLayoutVars>
          <dgm:bulletEnabled val="1"/>
        </dgm:presLayoutVars>
      </dgm:prSet>
      <dgm:spPr/>
    </dgm:pt>
    <dgm:pt modelId="{238866F6-1BF9-4212-B589-C83B4FFBA506}" type="pres">
      <dgm:prSet presAssocID="{E32CD764-BB39-4D7F-A1A2-1D6904388398}" presName="ThreeNodes_3_text" presStyleLbl="node1" presStyleIdx="2" presStyleCnt="3">
        <dgm:presLayoutVars>
          <dgm:bulletEnabled val="1"/>
        </dgm:presLayoutVars>
      </dgm:prSet>
      <dgm:spPr/>
    </dgm:pt>
  </dgm:ptLst>
  <dgm:cxnLst>
    <dgm:cxn modelId="{FF0E4A1A-F389-43CE-9B88-C1D4099ED8E0}" type="presOf" srcId="{DCC8DE62-9CE8-42D7-8E51-1384212161BC}" destId="{94E47C30-DFA9-4663-816E-9669216D8E65}" srcOrd="0" destOrd="0" presId="urn:microsoft.com/office/officeart/2005/8/layout/vProcess5"/>
    <dgm:cxn modelId="{87E72469-5CB2-4E19-B63A-C3368C0F7DE6}" type="presOf" srcId="{DCC8DE62-9CE8-42D7-8E51-1384212161BC}" destId="{238866F6-1BF9-4212-B589-C83B4FFBA506}" srcOrd="1" destOrd="0" presId="urn:microsoft.com/office/officeart/2005/8/layout/vProcess5"/>
    <dgm:cxn modelId="{84AD084F-90E1-4914-BB67-2E2CA63F26D4}" type="presOf" srcId="{2590C298-DA27-4DCF-B62E-98F58A3BFA77}" destId="{E281F296-80D3-4D60-8498-8452D60C8C97}" srcOrd="1" destOrd="0" presId="urn:microsoft.com/office/officeart/2005/8/layout/vProcess5"/>
    <dgm:cxn modelId="{AB59BC70-74C8-4624-94CF-47DF9F9132CA}" type="presOf" srcId="{82519489-C8FF-414F-8E0F-BBFBBB933685}" destId="{F497A42F-4265-47AC-81E8-6989EE7E7D78}" srcOrd="0" destOrd="0" presId="urn:microsoft.com/office/officeart/2005/8/layout/vProcess5"/>
    <dgm:cxn modelId="{2B1DFB75-48EF-4F1B-9D17-10CD7A851907}" type="presOf" srcId="{A8060993-9321-4BFD-BC71-F5B426E42548}" destId="{F45A859A-D6BD-4EA5-ABD6-9E47D9277F46}" srcOrd="0" destOrd="0" presId="urn:microsoft.com/office/officeart/2005/8/layout/vProcess5"/>
    <dgm:cxn modelId="{6D207480-E05D-4E64-8248-DAD1ED8487EF}" srcId="{E32CD764-BB39-4D7F-A1A2-1D6904388398}" destId="{DCC8DE62-9CE8-42D7-8E51-1384212161BC}" srcOrd="2" destOrd="0" parTransId="{A34D71C3-256C-4462-B883-5FC62DBE041D}" sibTransId="{220C5A74-B858-4890-AF91-6762ED15D861}"/>
    <dgm:cxn modelId="{0C77EE81-B57A-4C78-9EE6-D1D6F52645CF}" type="presOf" srcId="{A8060993-9321-4BFD-BC71-F5B426E42548}" destId="{F8D73912-AD16-4574-9AB5-4BC44F971479}" srcOrd="1" destOrd="0" presId="urn:microsoft.com/office/officeart/2005/8/layout/vProcess5"/>
    <dgm:cxn modelId="{FC6DA898-4703-4C0E-BE56-E150D42B9CEE}" srcId="{E32CD764-BB39-4D7F-A1A2-1D6904388398}" destId="{A8060993-9321-4BFD-BC71-F5B426E42548}" srcOrd="1" destOrd="0" parTransId="{5282D5C8-FD83-42E4-AD37-D4E84A404D6A}" sibTransId="{82519489-C8FF-414F-8E0F-BBFBBB933685}"/>
    <dgm:cxn modelId="{6728B2EC-EBFB-4F89-86D2-3EED831FC58F}" type="presOf" srcId="{E32CD764-BB39-4D7F-A1A2-1D6904388398}" destId="{7817F7BB-78DB-4372-AB7C-56F4372B04B6}" srcOrd="0" destOrd="0" presId="urn:microsoft.com/office/officeart/2005/8/layout/vProcess5"/>
    <dgm:cxn modelId="{E5920CF4-A375-4F87-A703-ABE8A6C5C60F}" srcId="{E32CD764-BB39-4D7F-A1A2-1D6904388398}" destId="{2590C298-DA27-4DCF-B62E-98F58A3BFA77}" srcOrd="0" destOrd="0" parTransId="{07089D77-4820-43E1-8E59-A5B8959238B6}" sibTransId="{C6D07614-7FE9-4E71-A0DC-3A8C74AC07D8}"/>
    <dgm:cxn modelId="{FB5CE8FA-0C84-4F29-98D2-92F75CB23B61}" type="presOf" srcId="{2590C298-DA27-4DCF-B62E-98F58A3BFA77}" destId="{D30A6552-7B2A-4E56-839C-A513A79132A1}" srcOrd="0" destOrd="0" presId="urn:microsoft.com/office/officeart/2005/8/layout/vProcess5"/>
    <dgm:cxn modelId="{FFD9C2FC-9BCE-410A-8833-F9D4D0C75A29}" type="presOf" srcId="{C6D07614-7FE9-4E71-A0DC-3A8C74AC07D8}" destId="{2BEC8D87-BA6C-4E27-A254-FE272C9339BC}" srcOrd="0" destOrd="0" presId="urn:microsoft.com/office/officeart/2005/8/layout/vProcess5"/>
    <dgm:cxn modelId="{D8624AFB-7A07-4549-95B7-C3532279474D}" type="presParOf" srcId="{7817F7BB-78DB-4372-AB7C-56F4372B04B6}" destId="{2866E564-9AE4-4F45-8673-E09573D7EE40}" srcOrd="0" destOrd="0" presId="urn:microsoft.com/office/officeart/2005/8/layout/vProcess5"/>
    <dgm:cxn modelId="{0E3219BE-2F38-4EB5-999A-9597F93F20C9}" type="presParOf" srcId="{7817F7BB-78DB-4372-AB7C-56F4372B04B6}" destId="{D30A6552-7B2A-4E56-839C-A513A79132A1}" srcOrd="1" destOrd="0" presId="urn:microsoft.com/office/officeart/2005/8/layout/vProcess5"/>
    <dgm:cxn modelId="{75183D37-531C-44F7-A697-EACD574641EB}" type="presParOf" srcId="{7817F7BB-78DB-4372-AB7C-56F4372B04B6}" destId="{F45A859A-D6BD-4EA5-ABD6-9E47D9277F46}" srcOrd="2" destOrd="0" presId="urn:microsoft.com/office/officeart/2005/8/layout/vProcess5"/>
    <dgm:cxn modelId="{4C94C1BD-B050-4087-ADBB-280D07D08EE3}" type="presParOf" srcId="{7817F7BB-78DB-4372-AB7C-56F4372B04B6}" destId="{94E47C30-DFA9-4663-816E-9669216D8E65}" srcOrd="3" destOrd="0" presId="urn:microsoft.com/office/officeart/2005/8/layout/vProcess5"/>
    <dgm:cxn modelId="{9B2C22D7-971A-4278-9F30-F865BA06854C}" type="presParOf" srcId="{7817F7BB-78DB-4372-AB7C-56F4372B04B6}" destId="{2BEC8D87-BA6C-4E27-A254-FE272C9339BC}" srcOrd="4" destOrd="0" presId="urn:microsoft.com/office/officeart/2005/8/layout/vProcess5"/>
    <dgm:cxn modelId="{B4F5B08A-840A-41DE-9F62-4C5B200BD0BF}" type="presParOf" srcId="{7817F7BB-78DB-4372-AB7C-56F4372B04B6}" destId="{F497A42F-4265-47AC-81E8-6989EE7E7D78}" srcOrd="5" destOrd="0" presId="urn:microsoft.com/office/officeart/2005/8/layout/vProcess5"/>
    <dgm:cxn modelId="{1C55F07D-04FF-42F9-B7FA-E9074FE68415}" type="presParOf" srcId="{7817F7BB-78DB-4372-AB7C-56F4372B04B6}" destId="{E281F296-80D3-4D60-8498-8452D60C8C97}" srcOrd="6" destOrd="0" presId="urn:microsoft.com/office/officeart/2005/8/layout/vProcess5"/>
    <dgm:cxn modelId="{4498399C-E3DC-4E43-A4E5-19787566B6AF}" type="presParOf" srcId="{7817F7BB-78DB-4372-AB7C-56F4372B04B6}" destId="{F8D73912-AD16-4574-9AB5-4BC44F971479}" srcOrd="7" destOrd="0" presId="urn:microsoft.com/office/officeart/2005/8/layout/vProcess5"/>
    <dgm:cxn modelId="{30F16BC4-4263-48DB-BA22-FBD252B98F0A}" type="presParOf" srcId="{7817F7BB-78DB-4372-AB7C-56F4372B04B6}" destId="{238866F6-1BF9-4212-B589-C83B4FFBA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9EE907-4B71-44E6-AAFF-B54954BBD7A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E0A6481-D323-4A4C-A63F-5036CF6E25C8}">
      <dgm:prSet custT="1"/>
      <dgm:spPr/>
      <dgm:t>
        <a:bodyPr/>
        <a:lstStyle/>
        <a:p>
          <a:r>
            <a:rPr lang="en-US" sz="2800" dirty="0"/>
            <a:t>Your actions and inactions matter!</a:t>
          </a:r>
        </a:p>
      </dgm:t>
    </dgm:pt>
    <dgm:pt modelId="{E715545A-9A93-49B4-83B7-7A9116A77224}" type="parTrans" cxnId="{CF5E900E-C448-43DC-B58A-F8C3AD7A8EFD}">
      <dgm:prSet/>
      <dgm:spPr/>
      <dgm:t>
        <a:bodyPr/>
        <a:lstStyle/>
        <a:p>
          <a:endParaRPr lang="en-US"/>
        </a:p>
      </dgm:t>
    </dgm:pt>
    <dgm:pt modelId="{51C93349-8006-423A-AE9C-6A5C89A2D473}" type="sibTrans" cxnId="{CF5E900E-C448-43DC-B58A-F8C3AD7A8EFD}">
      <dgm:prSet/>
      <dgm:spPr/>
      <dgm:t>
        <a:bodyPr/>
        <a:lstStyle/>
        <a:p>
          <a:endParaRPr lang="en-US"/>
        </a:p>
      </dgm:t>
    </dgm:pt>
    <dgm:pt modelId="{8717A2EC-EB5C-4D98-B40A-3E861BD05E22}">
      <dgm:prSet/>
      <dgm:spPr/>
      <dgm:t>
        <a:bodyPr/>
        <a:lstStyle/>
        <a:p>
          <a:r>
            <a:rPr lang="en-US" dirty="0"/>
            <a:t>Your </a:t>
          </a:r>
          <a:r>
            <a:rPr lang="en-US" b="1" dirty="0"/>
            <a:t>BEHAVIOR</a:t>
          </a:r>
          <a:r>
            <a:rPr lang="en-US" dirty="0"/>
            <a:t> is the </a:t>
          </a:r>
          <a:r>
            <a:rPr lang="en-US" b="1" dirty="0"/>
            <a:t>greatest impact on the culture </a:t>
          </a:r>
          <a:r>
            <a:rPr lang="en-US" dirty="0"/>
            <a:t>in your department. </a:t>
          </a:r>
        </a:p>
      </dgm:t>
    </dgm:pt>
    <dgm:pt modelId="{3F941B3D-D91B-4E22-A7FC-D13968A0D153}" type="parTrans" cxnId="{B5AB8E2D-149A-465D-B5D1-71B66C4D9D48}">
      <dgm:prSet/>
      <dgm:spPr/>
      <dgm:t>
        <a:bodyPr/>
        <a:lstStyle/>
        <a:p>
          <a:endParaRPr lang="en-US"/>
        </a:p>
      </dgm:t>
    </dgm:pt>
    <dgm:pt modelId="{D621DA27-6B06-4D11-BAF8-DAF53CB7B69C}" type="sibTrans" cxnId="{B5AB8E2D-149A-465D-B5D1-71B66C4D9D48}">
      <dgm:prSet/>
      <dgm:spPr/>
      <dgm:t>
        <a:bodyPr/>
        <a:lstStyle/>
        <a:p>
          <a:endParaRPr lang="en-US"/>
        </a:p>
      </dgm:t>
    </dgm:pt>
    <dgm:pt modelId="{AEEF5AE0-0E27-4D46-BD88-930B88729799}">
      <dgm:prSet custT="1"/>
      <dgm:spPr/>
      <dgm:t>
        <a:bodyPr/>
        <a:lstStyle/>
        <a:p>
          <a:r>
            <a:rPr lang="en-US" sz="2000" dirty="0"/>
            <a:t>You make the difference in someone having a good or a bad experience. </a:t>
          </a:r>
        </a:p>
      </dgm:t>
    </dgm:pt>
    <dgm:pt modelId="{33193E88-AD01-4AAE-A422-FB0B911C6EC3}" type="parTrans" cxnId="{CC2B7A15-F39E-4B9A-82A2-25C6A52E9036}">
      <dgm:prSet/>
      <dgm:spPr/>
      <dgm:t>
        <a:bodyPr/>
        <a:lstStyle/>
        <a:p>
          <a:endParaRPr lang="en-US"/>
        </a:p>
      </dgm:t>
    </dgm:pt>
    <dgm:pt modelId="{1445DBCA-6311-4CFF-86D2-385A21400DC1}" type="sibTrans" cxnId="{CC2B7A15-F39E-4B9A-82A2-25C6A52E9036}">
      <dgm:prSet/>
      <dgm:spPr/>
      <dgm:t>
        <a:bodyPr/>
        <a:lstStyle/>
        <a:p>
          <a:endParaRPr lang="en-US"/>
        </a:p>
      </dgm:t>
    </dgm:pt>
    <dgm:pt modelId="{7225C314-6429-427A-931B-8C269306E125}">
      <dgm:prSet custT="1"/>
      <dgm:spPr/>
      <dgm:t>
        <a:bodyPr/>
        <a:lstStyle/>
        <a:p>
          <a:r>
            <a:rPr lang="en-US" sz="2400" dirty="0"/>
            <a:t>You are mitigating risks </a:t>
          </a:r>
        </a:p>
      </dgm:t>
    </dgm:pt>
    <dgm:pt modelId="{57206986-B9D9-4312-8111-C75C93099966}" type="parTrans" cxnId="{B85016F0-CD0D-4CF5-86F7-BDF8E76B5720}">
      <dgm:prSet/>
      <dgm:spPr/>
      <dgm:t>
        <a:bodyPr/>
        <a:lstStyle/>
        <a:p>
          <a:endParaRPr lang="en-US"/>
        </a:p>
      </dgm:t>
    </dgm:pt>
    <dgm:pt modelId="{8E32AAD1-7D24-44B6-B262-181472BEBB68}" type="sibTrans" cxnId="{B85016F0-CD0D-4CF5-86F7-BDF8E76B5720}">
      <dgm:prSet/>
      <dgm:spPr/>
      <dgm:t>
        <a:bodyPr/>
        <a:lstStyle/>
        <a:p>
          <a:endParaRPr lang="en-US"/>
        </a:p>
      </dgm:t>
    </dgm:pt>
    <dgm:pt modelId="{3AE1ECCB-BC53-4A7B-97A0-DDF2DD673B32}" type="pres">
      <dgm:prSet presAssocID="{339EE907-4B71-44E6-AAFF-B54954BBD7AC}" presName="matrix" presStyleCnt="0">
        <dgm:presLayoutVars>
          <dgm:chMax val="1"/>
          <dgm:dir/>
          <dgm:resizeHandles val="exact"/>
        </dgm:presLayoutVars>
      </dgm:prSet>
      <dgm:spPr/>
    </dgm:pt>
    <dgm:pt modelId="{FF1CB40D-15B5-4DBC-8C8C-DCB5C189B01C}" type="pres">
      <dgm:prSet presAssocID="{339EE907-4B71-44E6-AAFF-B54954BBD7AC}" presName="diamond" presStyleLbl="bgShp" presStyleIdx="0" presStyleCnt="1"/>
      <dgm:spPr/>
    </dgm:pt>
    <dgm:pt modelId="{9C4827B9-DDDA-4A25-B700-9E72A9152ED8}" type="pres">
      <dgm:prSet presAssocID="{339EE907-4B71-44E6-AAFF-B54954BBD7AC}" presName="quad1" presStyleLbl="node1" presStyleIdx="0" presStyleCnt="4" custScaleX="107566" custScaleY="110311" custLinFactNeighborX="-17173" custLinFactNeighborY="-7427">
        <dgm:presLayoutVars>
          <dgm:chMax val="0"/>
          <dgm:chPref val="0"/>
          <dgm:bulletEnabled val="1"/>
        </dgm:presLayoutVars>
      </dgm:prSet>
      <dgm:spPr/>
    </dgm:pt>
    <dgm:pt modelId="{F5118714-FD6B-4319-8D0B-D0BDDF2478B9}" type="pres">
      <dgm:prSet presAssocID="{339EE907-4B71-44E6-AAFF-B54954BBD7AC}" presName="quad2" presStyleLbl="node1" presStyleIdx="1" presStyleCnt="4" custScaleX="109675" custScaleY="110311" custLinFactNeighborX="14853" custLinFactNeighborY="-6499">
        <dgm:presLayoutVars>
          <dgm:chMax val="0"/>
          <dgm:chPref val="0"/>
          <dgm:bulletEnabled val="1"/>
        </dgm:presLayoutVars>
      </dgm:prSet>
      <dgm:spPr/>
    </dgm:pt>
    <dgm:pt modelId="{A1D0AD71-74FA-4C47-9B4C-DE724F3C6CE5}" type="pres">
      <dgm:prSet presAssocID="{339EE907-4B71-44E6-AAFF-B54954BBD7AC}" presName="quad3" presStyleLbl="node1" presStyleIdx="2" presStyleCnt="4" custScaleX="105710" custScaleY="106004" custLinFactNeighborX="-16245" custLinFactNeighborY="2321">
        <dgm:presLayoutVars>
          <dgm:chMax val="0"/>
          <dgm:chPref val="0"/>
          <dgm:bulletEnabled val="1"/>
        </dgm:presLayoutVars>
      </dgm:prSet>
      <dgm:spPr/>
    </dgm:pt>
    <dgm:pt modelId="{0CAD47C1-7620-4A53-B13A-0ECF1BEB8F67}" type="pres">
      <dgm:prSet presAssocID="{339EE907-4B71-44E6-AAFF-B54954BBD7AC}" presName="quad4" presStyleLbl="node1" presStyleIdx="3" presStyleCnt="4" custScaleX="111530" custScaleY="109282" custLinFactNeighborX="16709" custLinFactNeighborY="3032">
        <dgm:presLayoutVars>
          <dgm:chMax val="0"/>
          <dgm:chPref val="0"/>
          <dgm:bulletEnabled val="1"/>
        </dgm:presLayoutVars>
      </dgm:prSet>
      <dgm:spPr/>
    </dgm:pt>
  </dgm:ptLst>
  <dgm:cxnLst>
    <dgm:cxn modelId="{CF5E900E-C448-43DC-B58A-F8C3AD7A8EFD}" srcId="{339EE907-4B71-44E6-AAFF-B54954BBD7AC}" destId="{4E0A6481-D323-4A4C-A63F-5036CF6E25C8}" srcOrd="0" destOrd="0" parTransId="{E715545A-9A93-49B4-83B7-7A9116A77224}" sibTransId="{51C93349-8006-423A-AE9C-6A5C89A2D473}"/>
    <dgm:cxn modelId="{E7F1DD12-1644-46C8-91DC-ADAED9D2018E}" type="presOf" srcId="{7225C314-6429-427A-931B-8C269306E125}" destId="{0CAD47C1-7620-4A53-B13A-0ECF1BEB8F67}" srcOrd="0" destOrd="0" presId="urn:microsoft.com/office/officeart/2005/8/layout/matrix3"/>
    <dgm:cxn modelId="{CC2B7A15-F39E-4B9A-82A2-25C6A52E9036}" srcId="{339EE907-4B71-44E6-AAFF-B54954BBD7AC}" destId="{AEEF5AE0-0E27-4D46-BD88-930B88729799}" srcOrd="2" destOrd="0" parTransId="{33193E88-AD01-4AAE-A422-FB0B911C6EC3}" sibTransId="{1445DBCA-6311-4CFF-86D2-385A21400DC1}"/>
    <dgm:cxn modelId="{89BB361C-D178-4346-B47B-34BA9E18C596}" type="presOf" srcId="{339EE907-4B71-44E6-AAFF-B54954BBD7AC}" destId="{3AE1ECCB-BC53-4A7B-97A0-DDF2DD673B32}" srcOrd="0" destOrd="0" presId="urn:microsoft.com/office/officeart/2005/8/layout/matrix3"/>
    <dgm:cxn modelId="{B5AB8E2D-149A-465D-B5D1-71B66C4D9D48}" srcId="{339EE907-4B71-44E6-AAFF-B54954BBD7AC}" destId="{8717A2EC-EB5C-4D98-B40A-3E861BD05E22}" srcOrd="1" destOrd="0" parTransId="{3F941B3D-D91B-4E22-A7FC-D13968A0D153}" sibTransId="{D621DA27-6B06-4D11-BAF8-DAF53CB7B69C}"/>
    <dgm:cxn modelId="{24804AB6-DCCA-4837-8250-2E157085CE49}" type="presOf" srcId="{8717A2EC-EB5C-4D98-B40A-3E861BD05E22}" destId="{F5118714-FD6B-4319-8D0B-D0BDDF2478B9}" srcOrd="0" destOrd="0" presId="urn:microsoft.com/office/officeart/2005/8/layout/matrix3"/>
    <dgm:cxn modelId="{D20C0CE0-5885-44D7-B620-FC392CD88572}" type="presOf" srcId="{4E0A6481-D323-4A4C-A63F-5036CF6E25C8}" destId="{9C4827B9-DDDA-4A25-B700-9E72A9152ED8}" srcOrd="0" destOrd="0" presId="urn:microsoft.com/office/officeart/2005/8/layout/matrix3"/>
    <dgm:cxn modelId="{E381B6EC-1A8E-4C10-9AC5-1C64FA1C1DDE}" type="presOf" srcId="{AEEF5AE0-0E27-4D46-BD88-930B88729799}" destId="{A1D0AD71-74FA-4C47-9B4C-DE724F3C6CE5}" srcOrd="0" destOrd="0" presId="urn:microsoft.com/office/officeart/2005/8/layout/matrix3"/>
    <dgm:cxn modelId="{B85016F0-CD0D-4CF5-86F7-BDF8E76B5720}" srcId="{339EE907-4B71-44E6-AAFF-B54954BBD7AC}" destId="{7225C314-6429-427A-931B-8C269306E125}" srcOrd="3" destOrd="0" parTransId="{57206986-B9D9-4312-8111-C75C93099966}" sibTransId="{8E32AAD1-7D24-44B6-B262-181472BEBB68}"/>
    <dgm:cxn modelId="{021D202B-B8F5-488F-B591-435D7CAEBB3D}" type="presParOf" srcId="{3AE1ECCB-BC53-4A7B-97A0-DDF2DD673B32}" destId="{FF1CB40D-15B5-4DBC-8C8C-DCB5C189B01C}" srcOrd="0" destOrd="0" presId="urn:microsoft.com/office/officeart/2005/8/layout/matrix3"/>
    <dgm:cxn modelId="{D253292C-CB43-42B5-A10B-A852212F7922}" type="presParOf" srcId="{3AE1ECCB-BC53-4A7B-97A0-DDF2DD673B32}" destId="{9C4827B9-DDDA-4A25-B700-9E72A9152ED8}" srcOrd="1" destOrd="0" presId="urn:microsoft.com/office/officeart/2005/8/layout/matrix3"/>
    <dgm:cxn modelId="{31C98885-D81D-4671-80CE-C3C5FB0282FD}" type="presParOf" srcId="{3AE1ECCB-BC53-4A7B-97A0-DDF2DD673B32}" destId="{F5118714-FD6B-4319-8D0B-D0BDDF2478B9}" srcOrd="2" destOrd="0" presId="urn:microsoft.com/office/officeart/2005/8/layout/matrix3"/>
    <dgm:cxn modelId="{2BBA8845-BA35-4FA0-AF06-989F306323AC}" type="presParOf" srcId="{3AE1ECCB-BC53-4A7B-97A0-DDF2DD673B32}" destId="{A1D0AD71-74FA-4C47-9B4C-DE724F3C6CE5}" srcOrd="3" destOrd="0" presId="urn:microsoft.com/office/officeart/2005/8/layout/matrix3"/>
    <dgm:cxn modelId="{A5306889-F16C-4C3C-99FD-4ADC24BFA424}" type="presParOf" srcId="{3AE1ECCB-BC53-4A7B-97A0-DDF2DD673B32}" destId="{0CAD47C1-7620-4A53-B13A-0ECF1BEB8F6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A3292-69F7-4AD4-8FD1-3638F8CA0936}">
      <dsp:nvSpPr>
        <dsp:cNvPr id="0" name=""/>
        <dsp:cNvSpPr/>
      </dsp:nvSpPr>
      <dsp:spPr>
        <a:xfrm>
          <a:off x="39678" y="390146"/>
          <a:ext cx="2456807" cy="149172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Attracting Candidates. COVID made it worse.</a:t>
          </a:r>
        </a:p>
      </dsp:txBody>
      <dsp:txXfrm>
        <a:off x="39678" y="390146"/>
        <a:ext cx="2456807" cy="1491729"/>
      </dsp:txXfrm>
    </dsp:sp>
    <dsp:sp modelId="{DD6B907A-00FE-4185-8FAE-AA64241BF511}">
      <dsp:nvSpPr>
        <dsp:cNvPr id="0" name=""/>
        <dsp:cNvSpPr/>
      </dsp:nvSpPr>
      <dsp:spPr>
        <a:xfrm>
          <a:off x="2705584" y="414616"/>
          <a:ext cx="2456807" cy="1442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Retaining the workforce. </a:t>
          </a:r>
        </a:p>
      </dsp:txBody>
      <dsp:txXfrm>
        <a:off x="2705584" y="414616"/>
        <a:ext cx="2456807" cy="1442789"/>
      </dsp:txXfrm>
    </dsp:sp>
    <dsp:sp modelId="{76D60ABE-453D-4FE0-91AC-85E1FDC7EF2F}">
      <dsp:nvSpPr>
        <dsp:cNvPr id="0" name=""/>
        <dsp:cNvSpPr/>
      </dsp:nvSpPr>
      <dsp:spPr>
        <a:xfrm>
          <a:off x="5408072" y="398968"/>
          <a:ext cx="2456807" cy="147408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Expectations of current multi-generational workforce.  </a:t>
          </a:r>
        </a:p>
      </dsp:txBody>
      <dsp:txXfrm>
        <a:off x="5408072" y="398968"/>
        <a:ext cx="2456807" cy="1474084"/>
      </dsp:txXfrm>
    </dsp:sp>
    <dsp:sp modelId="{D90B0A81-F9E3-47A9-9882-F7F93C756523}">
      <dsp:nvSpPr>
        <dsp:cNvPr id="0" name=""/>
        <dsp:cNvSpPr/>
      </dsp:nvSpPr>
      <dsp:spPr>
        <a:xfrm>
          <a:off x="8110560" y="398968"/>
          <a:ext cx="2456807" cy="147408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Government restrictions. (Antiquated titles, low salaries, difficulty reorganizing).</a:t>
          </a:r>
        </a:p>
      </dsp:txBody>
      <dsp:txXfrm>
        <a:off x="8110560" y="398968"/>
        <a:ext cx="2456807" cy="1474084"/>
      </dsp:txXfrm>
    </dsp:sp>
    <dsp:sp modelId="{AA4A0A9E-CF90-4B50-BECF-0BD29FFFC256}">
      <dsp:nvSpPr>
        <dsp:cNvPr id="0" name=""/>
        <dsp:cNvSpPr/>
      </dsp:nvSpPr>
      <dsp:spPr>
        <a:xfrm>
          <a:off x="1354340" y="2127556"/>
          <a:ext cx="2456807" cy="147408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Expectations of Business Partners. </a:t>
          </a:r>
        </a:p>
      </dsp:txBody>
      <dsp:txXfrm>
        <a:off x="1354340" y="2127556"/>
        <a:ext cx="2456807" cy="1474084"/>
      </dsp:txXfrm>
    </dsp:sp>
    <dsp:sp modelId="{36B1A3F7-D652-4DB0-BEE4-672F8C96CB71}">
      <dsp:nvSpPr>
        <dsp:cNvPr id="0" name=""/>
        <dsp:cNvSpPr/>
      </dsp:nvSpPr>
      <dsp:spPr>
        <a:xfrm>
          <a:off x="4056828" y="2127556"/>
          <a:ext cx="2456807" cy="147408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Keeping up with technology that makes HR’s job easier. </a:t>
          </a:r>
        </a:p>
      </dsp:txBody>
      <dsp:txXfrm>
        <a:off x="4056828" y="2127556"/>
        <a:ext cx="2456807" cy="1474084"/>
      </dsp:txXfrm>
    </dsp:sp>
    <dsp:sp modelId="{13B312B2-F1B9-4B7F-94EB-43F2127166ED}">
      <dsp:nvSpPr>
        <dsp:cNvPr id="0" name=""/>
        <dsp:cNvSpPr/>
      </dsp:nvSpPr>
      <dsp:spPr>
        <a:xfrm>
          <a:off x="6759316" y="2127556"/>
          <a:ext cx="2456807" cy="14740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Supporting employee wellbeing.</a:t>
          </a:r>
        </a:p>
      </dsp:txBody>
      <dsp:txXfrm>
        <a:off x="6759316" y="2127556"/>
        <a:ext cx="2456807" cy="14740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B40D-15B5-4DBC-8C8C-DCB5C189B01C}">
      <dsp:nvSpPr>
        <dsp:cNvPr id="0" name=""/>
        <dsp:cNvSpPr/>
      </dsp:nvSpPr>
      <dsp:spPr>
        <a:xfrm>
          <a:off x="855679"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827B9-DDDA-4A25-B700-9E72A9152ED8}">
      <dsp:nvSpPr>
        <dsp:cNvPr id="0" name=""/>
        <dsp:cNvSpPr/>
      </dsp:nvSpPr>
      <dsp:spPr>
        <a:xfrm>
          <a:off x="966783" y="338642"/>
          <a:ext cx="2178586" cy="2069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Your organization will suffer!</a:t>
          </a:r>
        </a:p>
        <a:p>
          <a:pPr marL="0" lvl="0" indent="0" algn="ctr" defTabSz="889000">
            <a:lnSpc>
              <a:spcPct val="90000"/>
            </a:lnSpc>
            <a:spcBef>
              <a:spcPct val="0"/>
            </a:spcBef>
            <a:spcAft>
              <a:spcPct val="35000"/>
            </a:spcAft>
            <a:buNone/>
          </a:pPr>
          <a:r>
            <a:rPr lang="en-US" sz="2000" kern="1200" dirty="0"/>
            <a:t>Symptoms of a dysfunctional company will surface</a:t>
          </a:r>
        </a:p>
      </dsp:txBody>
      <dsp:txXfrm>
        <a:off x="1067820" y="439679"/>
        <a:ext cx="1976512" cy="1867686"/>
      </dsp:txXfrm>
    </dsp:sp>
    <dsp:sp modelId="{F5118714-FD6B-4319-8D0B-D0BDDF2478B9}">
      <dsp:nvSpPr>
        <dsp:cNvPr id="0" name=""/>
        <dsp:cNvSpPr/>
      </dsp:nvSpPr>
      <dsp:spPr>
        <a:xfrm>
          <a:off x="3575507" y="402649"/>
          <a:ext cx="2155319" cy="20513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Stagnation and lack of evolution will be the order of business. </a:t>
          </a:r>
        </a:p>
      </dsp:txBody>
      <dsp:txXfrm>
        <a:off x="3675646" y="502788"/>
        <a:ext cx="1955041" cy="1851081"/>
      </dsp:txXfrm>
    </dsp:sp>
    <dsp:sp modelId="{A1D0AD71-74FA-4C47-9B4C-DE724F3C6CE5}">
      <dsp:nvSpPr>
        <dsp:cNvPr id="0" name=""/>
        <dsp:cNvSpPr/>
      </dsp:nvSpPr>
      <dsp:spPr>
        <a:xfrm>
          <a:off x="959927" y="2687732"/>
          <a:ext cx="2137411" cy="211000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Ensuring employees are heard and supported will not happen. </a:t>
          </a:r>
        </a:p>
      </dsp:txBody>
      <dsp:txXfrm>
        <a:off x="1062929" y="2790734"/>
        <a:ext cx="1931407" cy="1904004"/>
      </dsp:txXfrm>
    </dsp:sp>
    <dsp:sp modelId="{0CAD47C1-7620-4A53-B13A-0ECF1BEB8F67}">
      <dsp:nvSpPr>
        <dsp:cNvPr id="0" name=""/>
        <dsp:cNvSpPr/>
      </dsp:nvSpPr>
      <dsp:spPr>
        <a:xfrm>
          <a:off x="3648646" y="2697799"/>
          <a:ext cx="2100453" cy="21510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 will be handling more legal matters (i.e. EEOC and Civil suits)</a:t>
          </a:r>
        </a:p>
      </dsp:txBody>
      <dsp:txXfrm>
        <a:off x="3751182" y="2800335"/>
        <a:ext cx="1895381" cy="19459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7D43-CF99-442D-9520-5108F5FC17DA}">
      <dsp:nvSpPr>
        <dsp:cNvPr id="0" name=""/>
        <dsp:cNvSpPr/>
      </dsp:nvSpPr>
      <dsp:spPr>
        <a:xfrm>
          <a:off x="0" y="123143"/>
          <a:ext cx="8004794" cy="96457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Separation costs – celebrations, severance, and payout of benefits. </a:t>
          </a:r>
        </a:p>
      </dsp:txBody>
      <dsp:txXfrm>
        <a:off x="47087" y="170230"/>
        <a:ext cx="7910620" cy="870402"/>
      </dsp:txXfrm>
    </dsp:sp>
    <dsp:sp modelId="{DC4D5025-2B29-43A3-9796-E0410FC52E1E}">
      <dsp:nvSpPr>
        <dsp:cNvPr id="0" name=""/>
        <dsp:cNvSpPr/>
      </dsp:nvSpPr>
      <dsp:spPr>
        <a:xfrm>
          <a:off x="0" y="1148199"/>
          <a:ext cx="8004794" cy="964576"/>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Advertising costs. (Average is $300 / week / job). Ranges can go all the way to $2,500 per ad depending on the platform. </a:t>
          </a:r>
        </a:p>
      </dsp:txBody>
      <dsp:txXfrm>
        <a:off x="47087" y="1195286"/>
        <a:ext cx="7910620" cy="870402"/>
      </dsp:txXfrm>
    </dsp:sp>
    <dsp:sp modelId="{EAAAE5BE-AA8B-421B-999D-EE2650960BCB}">
      <dsp:nvSpPr>
        <dsp:cNvPr id="0" name=""/>
        <dsp:cNvSpPr/>
      </dsp:nvSpPr>
      <dsp:spPr>
        <a:xfrm>
          <a:off x="0" y="2173256"/>
          <a:ext cx="8004794" cy="964576"/>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Interviewing costs (the hourly wage of the interviewers (x) the hours to source and interview candidates)</a:t>
          </a:r>
        </a:p>
      </dsp:txBody>
      <dsp:txXfrm>
        <a:off x="47087" y="2220343"/>
        <a:ext cx="7910620" cy="870402"/>
      </dsp:txXfrm>
    </dsp:sp>
    <dsp:sp modelId="{69281354-E6FB-4A47-A12D-B2C4EEAD4AEC}">
      <dsp:nvSpPr>
        <dsp:cNvPr id="0" name=""/>
        <dsp:cNvSpPr/>
      </dsp:nvSpPr>
      <dsp:spPr>
        <a:xfrm>
          <a:off x="0" y="3198312"/>
          <a:ext cx="8004794" cy="964576"/>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Daily costs of another employee covering the open position (x) number of days covering</a:t>
          </a:r>
        </a:p>
      </dsp:txBody>
      <dsp:txXfrm>
        <a:off x="47087" y="3245399"/>
        <a:ext cx="7910620" cy="870402"/>
      </dsp:txXfrm>
    </dsp:sp>
    <dsp:sp modelId="{5A264EAC-F850-401A-9596-79069BD405BA}">
      <dsp:nvSpPr>
        <dsp:cNvPr id="0" name=""/>
        <dsp:cNvSpPr/>
      </dsp:nvSpPr>
      <dsp:spPr>
        <a:xfrm>
          <a:off x="0" y="4223368"/>
          <a:ext cx="8004794" cy="964576"/>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Training/Onboarding – the hourly wage of the trainers (x) the number of hours training. </a:t>
          </a:r>
        </a:p>
      </dsp:txBody>
      <dsp:txXfrm>
        <a:off x="47087" y="4270455"/>
        <a:ext cx="7910620" cy="870402"/>
      </dsp:txXfrm>
    </dsp:sp>
    <dsp:sp modelId="{1AD01621-5E8A-4623-910E-DF0E5E0612F4}">
      <dsp:nvSpPr>
        <dsp:cNvPr id="0" name=""/>
        <dsp:cNvSpPr/>
      </dsp:nvSpPr>
      <dsp:spPr>
        <a:xfrm>
          <a:off x="0" y="5248425"/>
          <a:ext cx="8004794" cy="964576"/>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avg cost to replace an employee is 122% of their annual salary. </a:t>
          </a:r>
        </a:p>
        <a:p>
          <a:pPr marL="0" lvl="0" indent="0" algn="l" defTabSz="933450">
            <a:lnSpc>
              <a:spcPct val="90000"/>
            </a:lnSpc>
            <a:spcBef>
              <a:spcPct val="0"/>
            </a:spcBef>
            <a:spcAft>
              <a:spcPct val="35000"/>
            </a:spcAft>
            <a:buNone/>
          </a:pPr>
          <a:r>
            <a:rPr lang="en-US" sz="2100" kern="1200"/>
            <a:t> At $15.00/hour, it would cost  $5,864 to replace them. </a:t>
          </a:r>
        </a:p>
      </dsp:txBody>
      <dsp:txXfrm>
        <a:off x="47087" y="5295512"/>
        <a:ext cx="7910620" cy="870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What makes people want to work for your agency?</a:t>
          </a:r>
          <a:endParaRPr lang="en-US" sz="3000" kern="1200" dirty="0"/>
        </a:p>
      </dsp:txBody>
      <dsp:txXfrm>
        <a:off x="33267" y="33267"/>
        <a:ext cx="7323997" cy="1069290"/>
      </dsp:txXfrm>
    </dsp:sp>
    <dsp:sp modelId="{F45A859A-D6BD-4EA5-ABD6-9E47D9277F46}">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How do you stand out with all the openings out there? </a:t>
          </a:r>
        </a:p>
      </dsp:txBody>
      <dsp:txXfrm>
        <a:off x="787646" y="1358394"/>
        <a:ext cx="6990440" cy="1069290"/>
      </dsp:txXfrm>
    </dsp:sp>
    <dsp:sp modelId="{94E47C30-DFA9-4663-816E-9669216D8E65}">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Are you moving quickly with responses, interviews, and respecting their time?</a:t>
          </a:r>
          <a:endParaRPr lang="en-US" sz="3000" kern="1200" dirty="0"/>
        </a:p>
      </dsp:txBody>
      <dsp:txXfrm>
        <a:off x="1542026" y="2683522"/>
        <a:ext cx="6990440" cy="1069290"/>
      </dsp:txXfrm>
    </dsp:sp>
    <dsp:sp modelId="{2BEC8D87-BA6C-4E27-A254-FE272C9339BC}">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977468" y="861333"/>
        <a:ext cx="406057" cy="555559"/>
      </dsp:txXfrm>
    </dsp:sp>
    <dsp:sp modelId="{F497A42F-4265-47AC-81E8-6989EE7E7D78}">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731848" y="2178889"/>
        <a:ext cx="406057" cy="555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549640" cy="118107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Your employees are your greatest asset.</a:t>
          </a:r>
          <a:endParaRPr lang="en-US" sz="3000" kern="1200" dirty="0"/>
        </a:p>
      </dsp:txBody>
      <dsp:txXfrm>
        <a:off x="34593" y="34593"/>
        <a:ext cx="7275165" cy="1111890"/>
      </dsp:txXfrm>
    </dsp:sp>
    <dsp:sp modelId="{F45A859A-D6BD-4EA5-ABD6-9E47D9277F46}">
      <dsp:nvSpPr>
        <dsp:cNvPr id="0" name=""/>
        <dsp:cNvSpPr/>
      </dsp:nvSpPr>
      <dsp:spPr>
        <a:xfrm>
          <a:off x="754379" y="1377923"/>
          <a:ext cx="8549640" cy="118107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You have to support them and ensure they have the things that speak to their joy.</a:t>
          </a:r>
          <a:endParaRPr lang="en-US" sz="3000" kern="1200" dirty="0"/>
        </a:p>
      </dsp:txBody>
      <dsp:txXfrm>
        <a:off x="788972" y="1412516"/>
        <a:ext cx="6958374" cy="1111890"/>
      </dsp:txXfrm>
    </dsp:sp>
    <dsp:sp modelId="{94E47C30-DFA9-4663-816E-9669216D8E65}">
      <dsp:nvSpPr>
        <dsp:cNvPr id="0" name=""/>
        <dsp:cNvSpPr/>
      </dsp:nvSpPr>
      <dsp:spPr>
        <a:xfrm>
          <a:off x="1508759" y="2755846"/>
          <a:ext cx="8549640" cy="118107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You have to communicate honestly about changes and other items of concern. </a:t>
          </a:r>
          <a:endParaRPr lang="en-US" sz="3000" kern="1200" dirty="0"/>
        </a:p>
      </dsp:txBody>
      <dsp:txXfrm>
        <a:off x="1543352" y="2790439"/>
        <a:ext cx="6958374" cy="1111890"/>
      </dsp:txXfrm>
    </dsp:sp>
    <dsp:sp modelId="{2BEC8D87-BA6C-4E27-A254-FE272C9339BC}">
      <dsp:nvSpPr>
        <dsp:cNvPr id="0" name=""/>
        <dsp:cNvSpPr/>
      </dsp:nvSpPr>
      <dsp:spPr>
        <a:xfrm>
          <a:off x="7781940" y="895649"/>
          <a:ext cx="767699" cy="76769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954672" y="895649"/>
        <a:ext cx="422235" cy="577693"/>
      </dsp:txXfrm>
    </dsp:sp>
    <dsp:sp modelId="{F497A42F-4265-47AC-81E8-6989EE7E7D78}">
      <dsp:nvSpPr>
        <dsp:cNvPr id="0" name=""/>
        <dsp:cNvSpPr/>
      </dsp:nvSpPr>
      <dsp:spPr>
        <a:xfrm>
          <a:off x="8536320" y="2265699"/>
          <a:ext cx="767699" cy="76769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709052" y="2265699"/>
        <a:ext cx="422235" cy="577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774770" cy="118382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You have to be able to provide situational leadership. </a:t>
          </a:r>
          <a:endParaRPr lang="en-US" sz="3100" kern="1200" dirty="0"/>
        </a:p>
      </dsp:txBody>
      <dsp:txXfrm>
        <a:off x="34673" y="34673"/>
        <a:ext cx="7497335" cy="1114474"/>
      </dsp:txXfrm>
    </dsp:sp>
    <dsp:sp modelId="{F45A859A-D6BD-4EA5-ABD6-9E47D9277F46}">
      <dsp:nvSpPr>
        <dsp:cNvPr id="0" name=""/>
        <dsp:cNvSpPr/>
      </dsp:nvSpPr>
      <dsp:spPr>
        <a:xfrm>
          <a:off x="774244" y="1381123"/>
          <a:ext cx="8774770" cy="118382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You must understand that different generations have different expectations. </a:t>
          </a:r>
          <a:endParaRPr lang="en-US" sz="3100" kern="1200" dirty="0"/>
        </a:p>
      </dsp:txBody>
      <dsp:txXfrm>
        <a:off x="808917" y="1415796"/>
        <a:ext cx="7161696" cy="1114474"/>
      </dsp:txXfrm>
    </dsp:sp>
    <dsp:sp modelId="{94E47C30-DFA9-4663-816E-9669216D8E65}">
      <dsp:nvSpPr>
        <dsp:cNvPr id="0" name=""/>
        <dsp:cNvSpPr/>
      </dsp:nvSpPr>
      <dsp:spPr>
        <a:xfrm>
          <a:off x="1548488" y="2762246"/>
          <a:ext cx="8774770" cy="118382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You have to think outside of the 8-5, M-F, come to the office way of work.</a:t>
          </a:r>
          <a:endParaRPr lang="en-US" sz="3100" kern="1200" dirty="0"/>
        </a:p>
      </dsp:txBody>
      <dsp:txXfrm>
        <a:off x="1583161" y="2796919"/>
        <a:ext cx="7161696" cy="1114474"/>
      </dsp:txXfrm>
    </dsp:sp>
    <dsp:sp modelId="{2BEC8D87-BA6C-4E27-A254-FE272C9339BC}">
      <dsp:nvSpPr>
        <dsp:cNvPr id="0" name=""/>
        <dsp:cNvSpPr/>
      </dsp:nvSpPr>
      <dsp:spPr>
        <a:xfrm>
          <a:off x="8005287" y="897730"/>
          <a:ext cx="769483" cy="76948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78421" y="897730"/>
        <a:ext cx="423215" cy="579036"/>
      </dsp:txXfrm>
    </dsp:sp>
    <dsp:sp modelId="{F497A42F-4265-47AC-81E8-6989EE7E7D78}">
      <dsp:nvSpPr>
        <dsp:cNvPr id="0" name=""/>
        <dsp:cNvSpPr/>
      </dsp:nvSpPr>
      <dsp:spPr>
        <a:xfrm>
          <a:off x="8779531" y="2270961"/>
          <a:ext cx="769483" cy="769483"/>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952665" y="2270961"/>
        <a:ext cx="423215" cy="579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642639" cy="1197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Policy or precedent provide guidance but can prevent growth. </a:t>
          </a:r>
          <a:endParaRPr lang="en-US" sz="2800" kern="1200" dirty="0"/>
        </a:p>
      </dsp:txBody>
      <dsp:txXfrm>
        <a:off x="35075" y="35075"/>
        <a:ext cx="7350403" cy="1127386"/>
      </dsp:txXfrm>
    </dsp:sp>
    <dsp:sp modelId="{F45A859A-D6BD-4EA5-ABD6-9E47D9277F46}">
      <dsp:nvSpPr>
        <dsp:cNvPr id="0" name=""/>
        <dsp:cNvSpPr/>
      </dsp:nvSpPr>
      <dsp:spPr>
        <a:xfrm>
          <a:off x="762585" y="1397125"/>
          <a:ext cx="8642639" cy="119753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You must stop thinking about what you cannot do and ask what can you do to attract, retain and manage. </a:t>
          </a:r>
          <a:endParaRPr lang="en-US" sz="2400" kern="1200" dirty="0"/>
        </a:p>
      </dsp:txBody>
      <dsp:txXfrm>
        <a:off x="797660" y="1432200"/>
        <a:ext cx="7031505" cy="1127386"/>
      </dsp:txXfrm>
    </dsp:sp>
    <dsp:sp modelId="{94E47C30-DFA9-4663-816E-9669216D8E65}">
      <dsp:nvSpPr>
        <dsp:cNvPr id="0" name=""/>
        <dsp:cNvSpPr/>
      </dsp:nvSpPr>
      <dsp:spPr>
        <a:xfrm>
          <a:off x="1525171" y="2794250"/>
          <a:ext cx="8642639" cy="119753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You have to know when things are out of your hands and may need to go higher or outside of your organization.</a:t>
          </a:r>
          <a:endParaRPr lang="en-US" sz="2400" kern="1200" dirty="0"/>
        </a:p>
      </dsp:txBody>
      <dsp:txXfrm>
        <a:off x="1560246" y="2829325"/>
        <a:ext cx="7031505" cy="1127386"/>
      </dsp:txXfrm>
    </dsp:sp>
    <dsp:sp modelId="{2BEC8D87-BA6C-4E27-A254-FE272C9339BC}">
      <dsp:nvSpPr>
        <dsp:cNvPr id="0" name=""/>
        <dsp:cNvSpPr/>
      </dsp:nvSpPr>
      <dsp:spPr>
        <a:xfrm>
          <a:off x="7864240" y="908131"/>
          <a:ext cx="778398" cy="7783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39380" y="908131"/>
        <a:ext cx="428118" cy="585744"/>
      </dsp:txXfrm>
    </dsp:sp>
    <dsp:sp modelId="{F497A42F-4265-47AC-81E8-6989EE7E7D78}">
      <dsp:nvSpPr>
        <dsp:cNvPr id="0" name=""/>
        <dsp:cNvSpPr/>
      </dsp:nvSpPr>
      <dsp:spPr>
        <a:xfrm>
          <a:off x="8626826" y="2297273"/>
          <a:ext cx="778398" cy="778398"/>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801966" y="2297273"/>
        <a:ext cx="428118" cy="585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549640" cy="11893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Your business partners are your customers. You have to know if the services you are providing are satisfactory.</a:t>
          </a:r>
          <a:endParaRPr lang="en-US" sz="2800" kern="1200" dirty="0"/>
        </a:p>
      </dsp:txBody>
      <dsp:txXfrm>
        <a:off x="34834" y="34834"/>
        <a:ext cx="7266284" cy="1119638"/>
      </dsp:txXfrm>
    </dsp:sp>
    <dsp:sp modelId="{F45A859A-D6BD-4EA5-ABD6-9E47D9277F46}">
      <dsp:nvSpPr>
        <dsp:cNvPr id="0" name=""/>
        <dsp:cNvSpPr/>
      </dsp:nvSpPr>
      <dsp:spPr>
        <a:xfrm>
          <a:off x="754379" y="1387524"/>
          <a:ext cx="8549640" cy="118930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You have to look at trends and be strategic. HR is a service center, but should also be a strategic partner. </a:t>
          </a:r>
          <a:endParaRPr lang="en-US" sz="2800" kern="1200" dirty="0"/>
        </a:p>
      </dsp:txBody>
      <dsp:txXfrm>
        <a:off x="789213" y="1422358"/>
        <a:ext cx="6952542" cy="1119638"/>
      </dsp:txXfrm>
    </dsp:sp>
    <dsp:sp modelId="{94E47C30-DFA9-4663-816E-9669216D8E65}">
      <dsp:nvSpPr>
        <dsp:cNvPr id="0" name=""/>
        <dsp:cNvSpPr/>
      </dsp:nvSpPr>
      <dsp:spPr>
        <a:xfrm>
          <a:off x="1508759" y="2775048"/>
          <a:ext cx="8549640" cy="118930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Do your policies need to be updated or changed? How often are you reviewing them? </a:t>
          </a:r>
          <a:endParaRPr lang="en-US" sz="2700" kern="1200" dirty="0"/>
        </a:p>
      </dsp:txBody>
      <dsp:txXfrm>
        <a:off x="1543593" y="2809882"/>
        <a:ext cx="6952542" cy="1119638"/>
      </dsp:txXfrm>
    </dsp:sp>
    <dsp:sp modelId="{2BEC8D87-BA6C-4E27-A254-FE272C9339BC}">
      <dsp:nvSpPr>
        <dsp:cNvPr id="0" name=""/>
        <dsp:cNvSpPr/>
      </dsp:nvSpPr>
      <dsp:spPr>
        <a:xfrm>
          <a:off x="7776590" y="901890"/>
          <a:ext cx="773049" cy="77304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950526" y="901890"/>
        <a:ext cx="425177" cy="581719"/>
      </dsp:txXfrm>
    </dsp:sp>
    <dsp:sp modelId="{F497A42F-4265-47AC-81E8-6989EE7E7D78}">
      <dsp:nvSpPr>
        <dsp:cNvPr id="0" name=""/>
        <dsp:cNvSpPr/>
      </dsp:nvSpPr>
      <dsp:spPr>
        <a:xfrm>
          <a:off x="8530970" y="2281486"/>
          <a:ext cx="773049" cy="77304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704906" y="2281486"/>
        <a:ext cx="425177" cy="581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673728" cy="120576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Do you have adequate HR systems? Integration with payroll and timekeeping? </a:t>
          </a:r>
          <a:endParaRPr lang="en-US" sz="2800" kern="1200" dirty="0"/>
        </a:p>
      </dsp:txBody>
      <dsp:txXfrm>
        <a:off x="35316" y="35316"/>
        <a:ext cx="7372613" cy="1135133"/>
      </dsp:txXfrm>
    </dsp:sp>
    <dsp:sp modelId="{F45A859A-D6BD-4EA5-ABD6-9E47D9277F46}">
      <dsp:nvSpPr>
        <dsp:cNvPr id="0" name=""/>
        <dsp:cNvSpPr/>
      </dsp:nvSpPr>
      <dsp:spPr>
        <a:xfrm>
          <a:off x="765329" y="1406726"/>
          <a:ext cx="8673728" cy="120576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How are your employee complaints, grievances, and outside charges tracked?</a:t>
          </a:r>
        </a:p>
      </dsp:txBody>
      <dsp:txXfrm>
        <a:off x="800645" y="1442042"/>
        <a:ext cx="7054020" cy="1135133"/>
      </dsp:txXfrm>
    </dsp:sp>
    <dsp:sp modelId="{94E47C30-DFA9-4663-816E-9669216D8E65}">
      <dsp:nvSpPr>
        <dsp:cNvPr id="0" name=""/>
        <dsp:cNvSpPr/>
      </dsp:nvSpPr>
      <dsp:spPr>
        <a:xfrm>
          <a:off x="1530658" y="2813453"/>
          <a:ext cx="8673728" cy="120576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How do you manage analytics: tracking exit trends, turnover statistics, time to hire, time to fill, etc.?</a:t>
          </a:r>
          <a:endParaRPr lang="en-US" sz="2800" kern="1200" dirty="0"/>
        </a:p>
      </dsp:txBody>
      <dsp:txXfrm>
        <a:off x="1565974" y="2848769"/>
        <a:ext cx="7054020" cy="1135133"/>
      </dsp:txXfrm>
    </dsp:sp>
    <dsp:sp modelId="{2BEC8D87-BA6C-4E27-A254-FE272C9339BC}">
      <dsp:nvSpPr>
        <dsp:cNvPr id="0" name=""/>
        <dsp:cNvSpPr/>
      </dsp:nvSpPr>
      <dsp:spPr>
        <a:xfrm>
          <a:off x="7889981" y="914372"/>
          <a:ext cx="783747" cy="78374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66324" y="914372"/>
        <a:ext cx="431061" cy="589770"/>
      </dsp:txXfrm>
    </dsp:sp>
    <dsp:sp modelId="{F497A42F-4265-47AC-81E8-6989EE7E7D78}">
      <dsp:nvSpPr>
        <dsp:cNvPr id="0" name=""/>
        <dsp:cNvSpPr/>
      </dsp:nvSpPr>
      <dsp:spPr>
        <a:xfrm>
          <a:off x="8655310" y="2313060"/>
          <a:ext cx="783747" cy="78374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831653" y="2313060"/>
        <a:ext cx="431061" cy="589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6552-7B2A-4E56-839C-A513A79132A1}">
      <dsp:nvSpPr>
        <dsp:cNvPr id="0" name=""/>
        <dsp:cNvSpPr/>
      </dsp:nvSpPr>
      <dsp:spPr>
        <a:xfrm>
          <a:off x="0" y="0"/>
          <a:ext cx="8549640" cy="12152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Your employees are going through things outside of work. You have to know them individually.</a:t>
          </a:r>
          <a:endParaRPr lang="en-US" sz="2800" kern="1200" dirty="0"/>
        </a:p>
      </dsp:txBody>
      <dsp:txXfrm>
        <a:off x="35593" y="35593"/>
        <a:ext cx="7238304" cy="1144051"/>
      </dsp:txXfrm>
    </dsp:sp>
    <dsp:sp modelId="{F45A859A-D6BD-4EA5-ABD6-9E47D9277F46}">
      <dsp:nvSpPr>
        <dsp:cNvPr id="0" name=""/>
        <dsp:cNvSpPr/>
      </dsp:nvSpPr>
      <dsp:spPr>
        <a:xfrm>
          <a:off x="754379" y="1417777"/>
          <a:ext cx="8549640" cy="12152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You have to CARE (Compassion, Authentic, Respect, Encourage). Your door has to remain open.</a:t>
          </a:r>
          <a:endParaRPr lang="en-US" sz="2800" kern="1200" dirty="0"/>
        </a:p>
      </dsp:txBody>
      <dsp:txXfrm>
        <a:off x="789972" y="1453370"/>
        <a:ext cx="6934169" cy="1144051"/>
      </dsp:txXfrm>
    </dsp:sp>
    <dsp:sp modelId="{94E47C30-DFA9-4663-816E-9669216D8E65}">
      <dsp:nvSpPr>
        <dsp:cNvPr id="0" name=""/>
        <dsp:cNvSpPr/>
      </dsp:nvSpPr>
      <dsp:spPr>
        <a:xfrm>
          <a:off x="1508759" y="2835554"/>
          <a:ext cx="8549640" cy="12152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You have to care about them, their well-being, safety, and matters that concern them. </a:t>
          </a:r>
          <a:endParaRPr lang="en-US" sz="2800" kern="1200" dirty="0"/>
        </a:p>
      </dsp:txBody>
      <dsp:txXfrm>
        <a:off x="1544352" y="2871147"/>
        <a:ext cx="6934169" cy="1144051"/>
      </dsp:txXfrm>
    </dsp:sp>
    <dsp:sp modelId="{2BEC8D87-BA6C-4E27-A254-FE272C9339BC}">
      <dsp:nvSpPr>
        <dsp:cNvPr id="0" name=""/>
        <dsp:cNvSpPr/>
      </dsp:nvSpPr>
      <dsp:spPr>
        <a:xfrm>
          <a:off x="7759735" y="921555"/>
          <a:ext cx="789904" cy="78990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937463" y="921555"/>
        <a:ext cx="434448" cy="594403"/>
      </dsp:txXfrm>
    </dsp:sp>
    <dsp:sp modelId="{F497A42F-4265-47AC-81E8-6989EE7E7D78}">
      <dsp:nvSpPr>
        <dsp:cNvPr id="0" name=""/>
        <dsp:cNvSpPr/>
      </dsp:nvSpPr>
      <dsp:spPr>
        <a:xfrm>
          <a:off x="8514115" y="2331230"/>
          <a:ext cx="789904" cy="789904"/>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691843" y="2331230"/>
        <a:ext cx="434448" cy="5944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B40D-15B5-4DBC-8C8C-DCB5C189B01C}">
      <dsp:nvSpPr>
        <dsp:cNvPr id="0" name=""/>
        <dsp:cNvSpPr/>
      </dsp:nvSpPr>
      <dsp:spPr>
        <a:xfrm>
          <a:off x="929481"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827B9-DDDA-4A25-B700-9E72A9152ED8}">
      <dsp:nvSpPr>
        <dsp:cNvPr id="0" name=""/>
        <dsp:cNvSpPr/>
      </dsp:nvSpPr>
      <dsp:spPr>
        <a:xfrm>
          <a:off x="996521" y="232003"/>
          <a:ext cx="2119110" cy="217318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Your actions and inactions matter!</a:t>
          </a:r>
        </a:p>
      </dsp:txBody>
      <dsp:txXfrm>
        <a:off x="1099967" y="335449"/>
        <a:ext cx="1912218" cy="1966296"/>
      </dsp:txXfrm>
    </dsp:sp>
    <dsp:sp modelId="{F5118714-FD6B-4319-8D0B-D0BDDF2478B9}">
      <dsp:nvSpPr>
        <dsp:cNvPr id="0" name=""/>
        <dsp:cNvSpPr/>
      </dsp:nvSpPr>
      <dsp:spPr>
        <a:xfrm>
          <a:off x="3728275" y="250285"/>
          <a:ext cx="2160658" cy="217318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Your </a:t>
          </a:r>
          <a:r>
            <a:rPr lang="en-US" sz="2100" b="1" kern="1200" dirty="0"/>
            <a:t>BEHAVIOR</a:t>
          </a:r>
          <a:r>
            <a:rPr lang="en-US" sz="2100" kern="1200" dirty="0"/>
            <a:t> is the </a:t>
          </a:r>
          <a:r>
            <a:rPr lang="en-US" sz="2100" b="1" kern="1200" dirty="0"/>
            <a:t>greatest impact on the culture </a:t>
          </a:r>
          <a:r>
            <a:rPr lang="en-US" sz="2100" kern="1200" dirty="0"/>
            <a:t>in your department. </a:t>
          </a:r>
        </a:p>
      </dsp:txBody>
      <dsp:txXfrm>
        <a:off x="3833750" y="355760"/>
        <a:ext cx="1949708" cy="1962238"/>
      </dsp:txXfrm>
    </dsp:sp>
    <dsp:sp modelId="{A1D0AD71-74FA-4C47-9B4C-DE724F3C6CE5}">
      <dsp:nvSpPr>
        <dsp:cNvPr id="0" name=""/>
        <dsp:cNvSpPr/>
      </dsp:nvSpPr>
      <dsp:spPr>
        <a:xfrm>
          <a:off x="1033085" y="2588067"/>
          <a:ext cx="2082545" cy="208833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 make the difference in someone having a good or a bad experience. </a:t>
          </a:r>
        </a:p>
      </dsp:txBody>
      <dsp:txXfrm>
        <a:off x="1134746" y="2689728"/>
        <a:ext cx="1879223" cy="1885015"/>
      </dsp:txXfrm>
    </dsp:sp>
    <dsp:sp modelId="{0CAD47C1-7620-4A53-B13A-0ECF1BEB8F67}">
      <dsp:nvSpPr>
        <dsp:cNvPr id="0" name=""/>
        <dsp:cNvSpPr/>
      </dsp:nvSpPr>
      <dsp:spPr>
        <a:xfrm>
          <a:off x="3746567" y="2569785"/>
          <a:ext cx="2197203" cy="215291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 are mitigating risks </a:t>
          </a:r>
        </a:p>
      </dsp:txBody>
      <dsp:txXfrm>
        <a:off x="3851664" y="2674882"/>
        <a:ext cx="1987009" cy="19427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28C70-F273-4C8F-B753-1177582EC0AE}" type="datetimeFigureOut">
              <a:rPr lang="en-US" smtClean="0"/>
              <a:t>8/29/2022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2D4DA-B623-4CB8-B51C-12BE96ED07ED}" type="slidenum">
              <a:rPr lang="en-US" smtClean="0"/>
              <a:t>‹#›</a:t>
            </a:fld>
            <a:endParaRPr lang="en-US" dirty="0"/>
          </a:p>
        </p:txBody>
      </p:sp>
    </p:spTree>
    <p:extLst>
      <p:ext uri="{BB962C8B-B14F-4D97-AF65-F5344CB8AC3E}">
        <p14:creationId xmlns:p14="http://schemas.microsoft.com/office/powerpoint/2010/main" val="88871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speak about Employee Relations today. </a:t>
            </a:r>
          </a:p>
        </p:txBody>
      </p:sp>
      <p:sp>
        <p:nvSpPr>
          <p:cNvPr id="4" name="Slide Number Placeholder 3"/>
          <p:cNvSpPr>
            <a:spLocks noGrp="1"/>
          </p:cNvSpPr>
          <p:nvPr>
            <p:ph type="sldNum" sz="quarter" idx="5"/>
          </p:nvPr>
        </p:nvSpPr>
        <p:spPr/>
        <p:txBody>
          <a:bodyPr/>
          <a:lstStyle/>
          <a:p>
            <a:fld id="{4AC2D4DA-B623-4CB8-B51C-12BE96ED07ED}" type="slidenum">
              <a:rPr lang="en-US" smtClean="0"/>
              <a:t>1</a:t>
            </a:fld>
            <a:endParaRPr lang="en-US" dirty="0"/>
          </a:p>
        </p:txBody>
      </p:sp>
    </p:spTree>
    <p:extLst>
      <p:ext uri="{BB962C8B-B14F-4D97-AF65-F5344CB8AC3E}">
        <p14:creationId xmlns:p14="http://schemas.microsoft.com/office/powerpoint/2010/main" val="126127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12</a:t>
            </a:fld>
            <a:endParaRPr lang="en-US" dirty="0"/>
          </a:p>
        </p:txBody>
      </p:sp>
    </p:spTree>
    <p:extLst>
      <p:ext uri="{BB962C8B-B14F-4D97-AF65-F5344CB8AC3E}">
        <p14:creationId xmlns:p14="http://schemas.microsoft.com/office/powerpoint/2010/main" val="118049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13</a:t>
            </a:fld>
            <a:endParaRPr lang="en-US" dirty="0"/>
          </a:p>
        </p:txBody>
      </p:sp>
    </p:spTree>
    <p:extLst>
      <p:ext uri="{BB962C8B-B14F-4D97-AF65-F5344CB8AC3E}">
        <p14:creationId xmlns:p14="http://schemas.microsoft.com/office/powerpoint/2010/main" val="78439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14</a:t>
            </a:fld>
            <a:endParaRPr lang="en-US" dirty="0"/>
          </a:p>
        </p:txBody>
      </p:sp>
    </p:spTree>
    <p:extLst>
      <p:ext uri="{BB962C8B-B14F-4D97-AF65-F5344CB8AC3E}">
        <p14:creationId xmlns:p14="http://schemas.microsoft.com/office/powerpoint/2010/main" val="264354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15</a:t>
            </a:fld>
            <a:endParaRPr lang="en-US" dirty="0"/>
          </a:p>
        </p:txBody>
      </p:sp>
    </p:spTree>
    <p:extLst>
      <p:ext uri="{BB962C8B-B14F-4D97-AF65-F5344CB8AC3E}">
        <p14:creationId xmlns:p14="http://schemas.microsoft.com/office/powerpoint/2010/main" val="103593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open door policy can stop the problems and financial risks to the company. </a:t>
            </a:r>
          </a:p>
        </p:txBody>
      </p:sp>
      <p:sp>
        <p:nvSpPr>
          <p:cNvPr id="4" name="Slide Number Placeholder 3"/>
          <p:cNvSpPr>
            <a:spLocks noGrp="1"/>
          </p:cNvSpPr>
          <p:nvPr>
            <p:ph type="sldNum" sz="quarter" idx="5"/>
          </p:nvPr>
        </p:nvSpPr>
        <p:spPr/>
        <p:txBody>
          <a:bodyPr/>
          <a:lstStyle/>
          <a:p>
            <a:fld id="{4AC2D4DA-B623-4CB8-B51C-12BE96ED07ED}" type="slidenum">
              <a:rPr lang="en-US" smtClean="0"/>
              <a:t>16</a:t>
            </a:fld>
            <a:endParaRPr lang="en-US" dirty="0"/>
          </a:p>
        </p:txBody>
      </p:sp>
    </p:spTree>
    <p:extLst>
      <p:ext uri="{BB962C8B-B14F-4D97-AF65-F5344CB8AC3E}">
        <p14:creationId xmlns:p14="http://schemas.microsoft.com/office/powerpoint/2010/main" val="359844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17</a:t>
            </a:fld>
            <a:endParaRPr lang="en-US" dirty="0"/>
          </a:p>
        </p:txBody>
      </p:sp>
    </p:spTree>
    <p:extLst>
      <p:ext uri="{BB962C8B-B14F-4D97-AF65-F5344CB8AC3E}">
        <p14:creationId xmlns:p14="http://schemas.microsoft.com/office/powerpoint/2010/main" val="340590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AC2D4DA-B623-4CB8-B51C-12BE96ED07ED}" type="slidenum">
              <a:rPr lang="en-US" smtClean="0"/>
              <a:t>18</a:t>
            </a:fld>
            <a:endParaRPr lang="en-US" dirty="0"/>
          </a:p>
        </p:txBody>
      </p:sp>
    </p:spTree>
    <p:extLst>
      <p:ext uri="{BB962C8B-B14F-4D97-AF65-F5344CB8AC3E}">
        <p14:creationId xmlns:p14="http://schemas.microsoft.com/office/powerpoint/2010/main" val="408910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backfill positions and not leave your dedicated employees holding the bag. $31,200 - $38,064 = $5,864</a:t>
            </a:r>
          </a:p>
        </p:txBody>
      </p:sp>
      <p:sp>
        <p:nvSpPr>
          <p:cNvPr id="4" name="Slide Number Placeholder 3"/>
          <p:cNvSpPr>
            <a:spLocks noGrp="1"/>
          </p:cNvSpPr>
          <p:nvPr>
            <p:ph type="sldNum" sz="quarter" idx="5"/>
          </p:nvPr>
        </p:nvSpPr>
        <p:spPr/>
        <p:txBody>
          <a:bodyPr/>
          <a:lstStyle/>
          <a:p>
            <a:fld id="{4AC2D4DA-B623-4CB8-B51C-12BE96ED07ED}" type="slidenum">
              <a:rPr lang="en-US" smtClean="0"/>
              <a:t>21</a:t>
            </a:fld>
            <a:endParaRPr lang="en-US" dirty="0"/>
          </a:p>
        </p:txBody>
      </p:sp>
    </p:spTree>
    <p:extLst>
      <p:ext uri="{BB962C8B-B14F-4D97-AF65-F5344CB8AC3E}">
        <p14:creationId xmlns:p14="http://schemas.microsoft.com/office/powerpoint/2010/main" val="324211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25</a:t>
            </a:fld>
            <a:endParaRPr lang="en-US" dirty="0"/>
          </a:p>
        </p:txBody>
      </p:sp>
    </p:spTree>
    <p:extLst>
      <p:ext uri="{BB962C8B-B14F-4D97-AF65-F5344CB8AC3E}">
        <p14:creationId xmlns:p14="http://schemas.microsoft.com/office/powerpoint/2010/main" val="19787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This final slide is a little about DARing People LLC. We welcome the opportunity to work with you!</a:t>
            </a:r>
          </a:p>
        </p:txBody>
      </p:sp>
      <p:sp>
        <p:nvSpPr>
          <p:cNvPr id="4" name="Slide Number Placeholder 3"/>
          <p:cNvSpPr>
            <a:spLocks noGrp="1"/>
          </p:cNvSpPr>
          <p:nvPr>
            <p:ph type="sldNum" sz="quarter" idx="5"/>
          </p:nvPr>
        </p:nvSpPr>
        <p:spPr/>
        <p:txBody>
          <a:bodyPr/>
          <a:lstStyle/>
          <a:p>
            <a:fld id="{4AC2D4DA-B623-4CB8-B51C-12BE96ED07ED}" type="slidenum">
              <a:rPr lang="en-US" smtClean="0"/>
              <a:t>26</a:t>
            </a:fld>
            <a:endParaRPr lang="en-US" dirty="0"/>
          </a:p>
        </p:txBody>
      </p:sp>
    </p:spTree>
    <p:extLst>
      <p:ext uri="{BB962C8B-B14F-4D97-AF65-F5344CB8AC3E}">
        <p14:creationId xmlns:p14="http://schemas.microsoft.com/office/powerpoint/2010/main" val="405643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3</a:t>
            </a:fld>
            <a:endParaRPr lang="en-US" dirty="0"/>
          </a:p>
        </p:txBody>
      </p:sp>
    </p:spTree>
    <p:extLst>
      <p:ext uri="{BB962C8B-B14F-4D97-AF65-F5344CB8AC3E}">
        <p14:creationId xmlns:p14="http://schemas.microsoft.com/office/powerpoint/2010/main" val="131200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5</a:t>
            </a:fld>
            <a:endParaRPr lang="en-US" dirty="0"/>
          </a:p>
        </p:txBody>
      </p:sp>
    </p:spTree>
    <p:extLst>
      <p:ext uri="{BB962C8B-B14F-4D97-AF65-F5344CB8AC3E}">
        <p14:creationId xmlns:p14="http://schemas.microsoft.com/office/powerpoint/2010/main" val="3383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6</a:t>
            </a:fld>
            <a:endParaRPr lang="en-US" dirty="0"/>
          </a:p>
        </p:txBody>
      </p:sp>
    </p:spTree>
    <p:extLst>
      <p:ext uri="{BB962C8B-B14F-4D97-AF65-F5344CB8AC3E}">
        <p14:creationId xmlns:p14="http://schemas.microsoft.com/office/powerpoint/2010/main" val="424136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7</a:t>
            </a:fld>
            <a:endParaRPr lang="en-US" dirty="0"/>
          </a:p>
        </p:txBody>
      </p:sp>
    </p:spTree>
    <p:extLst>
      <p:ext uri="{BB962C8B-B14F-4D97-AF65-F5344CB8AC3E}">
        <p14:creationId xmlns:p14="http://schemas.microsoft.com/office/powerpoint/2010/main" val="139715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8</a:t>
            </a:fld>
            <a:endParaRPr lang="en-US" dirty="0"/>
          </a:p>
        </p:txBody>
      </p:sp>
    </p:spTree>
    <p:extLst>
      <p:ext uri="{BB962C8B-B14F-4D97-AF65-F5344CB8AC3E}">
        <p14:creationId xmlns:p14="http://schemas.microsoft.com/office/powerpoint/2010/main" val="133863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9</a:t>
            </a:fld>
            <a:endParaRPr lang="en-US" dirty="0"/>
          </a:p>
        </p:txBody>
      </p:sp>
    </p:spTree>
    <p:extLst>
      <p:ext uri="{BB962C8B-B14F-4D97-AF65-F5344CB8AC3E}">
        <p14:creationId xmlns:p14="http://schemas.microsoft.com/office/powerpoint/2010/main" val="36085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10</a:t>
            </a:fld>
            <a:endParaRPr lang="en-US" dirty="0"/>
          </a:p>
        </p:txBody>
      </p:sp>
    </p:spTree>
    <p:extLst>
      <p:ext uri="{BB962C8B-B14F-4D97-AF65-F5344CB8AC3E}">
        <p14:creationId xmlns:p14="http://schemas.microsoft.com/office/powerpoint/2010/main" val="309523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2D4DA-B623-4CB8-B51C-12BE96ED07ED}" type="slidenum">
              <a:rPr lang="en-US" smtClean="0"/>
              <a:t>11</a:t>
            </a:fld>
            <a:endParaRPr lang="en-US" dirty="0"/>
          </a:p>
        </p:txBody>
      </p:sp>
    </p:spTree>
    <p:extLst>
      <p:ext uri="{BB962C8B-B14F-4D97-AF65-F5344CB8AC3E}">
        <p14:creationId xmlns:p14="http://schemas.microsoft.com/office/powerpoint/2010/main" val="374347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9A091-B410-4664-9A03-6D703115907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15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308341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13881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391642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9A091-B410-4664-9A03-6D703115907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00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16072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379063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332244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120466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7A8191-DC83-4007-88F8-F14954F4EE61}" type="datetimeFigureOut">
              <a:rPr lang="en-US" smtClean="0"/>
              <a:t>8/29/2022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A9A091-B410-4664-9A03-6D7031159070}" type="slidenum">
              <a:rPr lang="en-US" smtClean="0"/>
              <a:t>‹#›</a:t>
            </a:fld>
            <a:endParaRPr lang="en-US" dirty="0"/>
          </a:p>
        </p:txBody>
      </p:sp>
    </p:spTree>
    <p:extLst>
      <p:ext uri="{BB962C8B-B14F-4D97-AF65-F5344CB8AC3E}">
        <p14:creationId xmlns:p14="http://schemas.microsoft.com/office/powerpoint/2010/main" val="41752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7A8191-DC83-4007-88F8-F14954F4EE61}"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9A091-B410-4664-9A03-6D7031159070}" type="slidenum">
              <a:rPr lang="en-US" smtClean="0"/>
              <a:t>‹#›</a:t>
            </a:fld>
            <a:endParaRPr lang="en-US" dirty="0"/>
          </a:p>
        </p:txBody>
      </p:sp>
    </p:spTree>
    <p:extLst>
      <p:ext uri="{BB962C8B-B14F-4D97-AF65-F5344CB8AC3E}">
        <p14:creationId xmlns:p14="http://schemas.microsoft.com/office/powerpoint/2010/main" val="2574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7A8191-DC83-4007-88F8-F14954F4EE61}" type="datetimeFigureOut">
              <a:rPr lang="en-US" smtClean="0"/>
              <a:t>8/29/2022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A9A091-B410-4664-9A03-6D703115907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534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97D059AC-3470-4BA5-82E3-D1570297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292EAC-12F7-6F8D-88EA-7D6CC7DF0391}"/>
              </a:ext>
            </a:extLst>
          </p:cNvPr>
          <p:cNvSpPr>
            <a:spLocks noGrp="1"/>
          </p:cNvSpPr>
          <p:nvPr>
            <p:ph type="ctrTitle"/>
          </p:nvPr>
        </p:nvSpPr>
        <p:spPr>
          <a:xfrm>
            <a:off x="5289754" y="639097"/>
            <a:ext cx="6253317" cy="3686015"/>
          </a:xfrm>
        </p:spPr>
        <p:txBody>
          <a:bodyPr>
            <a:normAutofit/>
          </a:bodyPr>
          <a:lstStyle/>
          <a:p>
            <a:r>
              <a:rPr lang="en-US" sz="6800" b="1" dirty="0"/>
              <a:t>HR EMPLOYEE RELATIONS</a:t>
            </a:r>
            <a:br>
              <a:rPr lang="en-US" sz="6800" b="1" dirty="0"/>
            </a:br>
            <a:br>
              <a:rPr lang="en-US" sz="6800" b="1" dirty="0"/>
            </a:br>
            <a:r>
              <a:rPr lang="en-US" sz="6800" b="1" dirty="0"/>
              <a:t>2020 and Beyond</a:t>
            </a:r>
          </a:p>
        </p:txBody>
      </p:sp>
      <p:sp>
        <p:nvSpPr>
          <p:cNvPr id="3" name="Subtitle 2">
            <a:extLst>
              <a:ext uri="{FF2B5EF4-FFF2-40B4-BE49-F238E27FC236}">
                <a16:creationId xmlns:a16="http://schemas.microsoft.com/office/drawing/2014/main" id="{415F032E-7E0F-6F50-983D-1BD200991B6E}"/>
              </a:ext>
            </a:extLst>
          </p:cNvPr>
          <p:cNvSpPr>
            <a:spLocks noGrp="1"/>
          </p:cNvSpPr>
          <p:nvPr>
            <p:ph type="subTitle" idx="1"/>
          </p:nvPr>
        </p:nvSpPr>
        <p:spPr>
          <a:xfrm>
            <a:off x="5289753" y="4455621"/>
            <a:ext cx="6269347" cy="1238616"/>
          </a:xfrm>
        </p:spPr>
        <p:txBody>
          <a:bodyPr>
            <a:normAutofit/>
          </a:bodyPr>
          <a:lstStyle/>
          <a:p>
            <a:r>
              <a:rPr lang="en-US" b="1" dirty="0">
                <a:solidFill>
                  <a:schemeClr val="tx1">
                    <a:lumMod val="85000"/>
                    <a:lumOff val="15000"/>
                  </a:schemeClr>
                </a:solidFill>
              </a:rPr>
              <a:t>Dori Woodruff, MA, s-HRBP, SHRM-CP, PHR</a:t>
            </a:r>
          </a:p>
        </p:txBody>
      </p:sp>
      <p:pic>
        <p:nvPicPr>
          <p:cNvPr id="5" name="Picture 4">
            <a:extLst>
              <a:ext uri="{FF2B5EF4-FFF2-40B4-BE49-F238E27FC236}">
                <a16:creationId xmlns:a16="http://schemas.microsoft.com/office/drawing/2014/main" id="{B5012DBD-EC26-CA77-E96F-9354F744A35F}"/>
              </a:ext>
            </a:extLst>
          </p:cNvPr>
          <p:cNvPicPr>
            <a:picLocks noChangeAspect="1"/>
          </p:cNvPicPr>
          <p:nvPr/>
        </p:nvPicPr>
        <p:blipFill rotWithShape="1">
          <a:blip r:embed="rId3"/>
          <a:srcRect l="30587" r="15670" b="-2"/>
          <a:stretch/>
        </p:blipFill>
        <p:spPr>
          <a:xfrm>
            <a:off x="633999" y="620720"/>
            <a:ext cx="4001315" cy="5086933"/>
          </a:xfrm>
          <a:prstGeom prst="rect">
            <a:avLst/>
          </a:prstGeom>
        </p:spPr>
      </p:pic>
      <p:cxnSp>
        <p:nvCxnSpPr>
          <p:cNvPr id="18" name="Straight Connector 11">
            <a:extLst>
              <a:ext uri="{FF2B5EF4-FFF2-40B4-BE49-F238E27FC236}">
                <a16:creationId xmlns:a16="http://schemas.microsoft.com/office/drawing/2014/main" id="{F075D09A-FF42-4BFF-AC74-BFB1C6A4E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FF10DB11-2231-4DE8-9179-3414D9F6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691284A-2CC7-41DB-ADDC-4B9D104DD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449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Retaining </a:t>
            </a:r>
            <a:r>
              <a:rPr lang="en-US" b="1" dirty="0"/>
              <a:t>Quality</a:t>
            </a:r>
            <a:r>
              <a:rPr lang="en-US" dirty="0"/>
              <a:t> Workers</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988981975"/>
              </p:ext>
            </p:extLst>
          </p:nvPr>
        </p:nvGraphicFramePr>
        <p:xfrm>
          <a:off x="1096963" y="1947672"/>
          <a:ext cx="10058400" cy="393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20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Expectations of Multi-Generational Workforce</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1017499746"/>
              </p:ext>
            </p:extLst>
          </p:nvPr>
        </p:nvGraphicFramePr>
        <p:xfrm>
          <a:off x="832104" y="1938528"/>
          <a:ext cx="10323259" cy="394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32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Government Restrictions</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779591240"/>
              </p:ext>
            </p:extLst>
          </p:nvPr>
        </p:nvGraphicFramePr>
        <p:xfrm>
          <a:off x="987552" y="1892808"/>
          <a:ext cx="10167811" cy="399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4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Expectations of Business Partners</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2948157430"/>
              </p:ext>
            </p:extLst>
          </p:nvPr>
        </p:nvGraphicFramePr>
        <p:xfrm>
          <a:off x="1096963" y="1920240"/>
          <a:ext cx="10058400" cy="396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62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Keeping up with technology</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114836573"/>
              </p:ext>
            </p:extLst>
          </p:nvPr>
        </p:nvGraphicFramePr>
        <p:xfrm>
          <a:off x="950976" y="1865376"/>
          <a:ext cx="10204387" cy="4019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43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Supporting Employee Wellbeing</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2672522674"/>
              </p:ext>
            </p:extLst>
          </p:nvPr>
        </p:nvGraphicFramePr>
        <p:xfrm>
          <a:off x="996379" y="198424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802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BE4E-EC85-12F2-9A10-B5B03C893C73}"/>
              </a:ext>
            </a:extLst>
          </p:cNvPr>
          <p:cNvSpPr>
            <a:spLocks noGrp="1"/>
          </p:cNvSpPr>
          <p:nvPr>
            <p:ph type="title"/>
          </p:nvPr>
        </p:nvSpPr>
        <p:spPr>
          <a:xfrm>
            <a:off x="7543800" y="762962"/>
            <a:ext cx="3372529" cy="5055904"/>
          </a:xfrm>
        </p:spPr>
        <p:txBody>
          <a:bodyPr anchor="ctr">
            <a:normAutofit/>
          </a:bodyPr>
          <a:lstStyle/>
          <a:p>
            <a:r>
              <a:rPr lang="en-US" b="1" dirty="0"/>
              <a:t>Why do you have to deal with this?</a:t>
            </a:r>
          </a:p>
        </p:txBody>
      </p:sp>
      <p:graphicFrame>
        <p:nvGraphicFramePr>
          <p:cNvPr id="29" name="Content Placeholder 2">
            <a:extLst>
              <a:ext uri="{FF2B5EF4-FFF2-40B4-BE49-F238E27FC236}">
                <a16:creationId xmlns:a16="http://schemas.microsoft.com/office/drawing/2014/main" id="{046C1A08-5245-E696-7524-F72BE0A30679}"/>
              </a:ext>
            </a:extLst>
          </p:cNvPr>
          <p:cNvGraphicFramePr>
            <a:graphicFrameLocks noGrp="1"/>
          </p:cNvGraphicFramePr>
          <p:nvPr>
            <p:ph idx="1"/>
            <p:extLst>
              <p:ext uri="{D42A27DB-BD31-4B8C-83A1-F6EECF244321}">
                <p14:modId xmlns:p14="http://schemas.microsoft.com/office/powerpoint/2010/main" val="632143694"/>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04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BE4E-EC85-12F2-9A10-B5B03C893C73}"/>
              </a:ext>
            </a:extLst>
          </p:cNvPr>
          <p:cNvSpPr>
            <a:spLocks noGrp="1"/>
          </p:cNvSpPr>
          <p:nvPr>
            <p:ph type="title"/>
          </p:nvPr>
        </p:nvSpPr>
        <p:spPr>
          <a:xfrm>
            <a:off x="7829740" y="703454"/>
            <a:ext cx="3372529" cy="5055904"/>
          </a:xfrm>
        </p:spPr>
        <p:txBody>
          <a:bodyPr anchor="ctr">
            <a:normAutofit/>
          </a:bodyPr>
          <a:lstStyle/>
          <a:p>
            <a:r>
              <a:rPr lang="en-US" b="1" dirty="0"/>
              <a:t>What happens if you don’t deal with it?</a:t>
            </a:r>
          </a:p>
        </p:txBody>
      </p:sp>
      <p:graphicFrame>
        <p:nvGraphicFramePr>
          <p:cNvPr id="29" name="Content Placeholder 2">
            <a:extLst>
              <a:ext uri="{FF2B5EF4-FFF2-40B4-BE49-F238E27FC236}">
                <a16:creationId xmlns:a16="http://schemas.microsoft.com/office/drawing/2014/main" id="{046C1A08-5245-E696-7524-F72BE0A30679}"/>
              </a:ext>
            </a:extLst>
          </p:cNvPr>
          <p:cNvGraphicFramePr>
            <a:graphicFrameLocks noGrp="1"/>
          </p:cNvGraphicFramePr>
          <p:nvPr>
            <p:ph idx="1"/>
            <p:extLst>
              <p:ext uri="{D42A27DB-BD31-4B8C-83A1-F6EECF244321}">
                <p14:modId xmlns:p14="http://schemas.microsoft.com/office/powerpoint/2010/main" val="23668929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71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6BFDBD-42EA-BC01-C69A-658E72A40233}"/>
              </a:ext>
            </a:extLst>
          </p:cNvPr>
          <p:cNvSpPr>
            <a:spLocks noGrp="1"/>
          </p:cNvSpPr>
          <p:nvPr>
            <p:ph type="title"/>
          </p:nvPr>
        </p:nvSpPr>
        <p:spPr>
          <a:xfrm>
            <a:off x="265176" y="258418"/>
            <a:ext cx="6983762" cy="1110797"/>
          </a:xfrm>
        </p:spPr>
        <p:txBody>
          <a:bodyPr>
            <a:normAutofit fontScale="90000"/>
          </a:bodyPr>
          <a:lstStyle/>
          <a:p>
            <a:r>
              <a:rPr lang="en-US" sz="4000" b="1" dirty="0">
                <a:solidFill>
                  <a:srgbClr val="FFFFFF"/>
                </a:solidFill>
              </a:rPr>
              <a:t>Symptoms of a Dysfunctional Workforce</a:t>
            </a:r>
          </a:p>
        </p:txBody>
      </p:sp>
      <p:sp>
        <p:nvSpPr>
          <p:cNvPr id="3" name="Content Placeholder 2">
            <a:extLst>
              <a:ext uri="{FF2B5EF4-FFF2-40B4-BE49-F238E27FC236}">
                <a16:creationId xmlns:a16="http://schemas.microsoft.com/office/drawing/2014/main" id="{2F195429-8A0F-BE94-7FE8-774BA36DEF1E}"/>
              </a:ext>
            </a:extLst>
          </p:cNvPr>
          <p:cNvSpPr>
            <a:spLocks noGrp="1"/>
          </p:cNvSpPr>
          <p:nvPr>
            <p:ph idx="1"/>
          </p:nvPr>
        </p:nvSpPr>
        <p:spPr>
          <a:xfrm>
            <a:off x="265176" y="1369215"/>
            <a:ext cx="6810041" cy="5333337"/>
          </a:xfrm>
        </p:spPr>
        <p:txBody>
          <a:bodyPr>
            <a:normAutofit/>
          </a:bodyPr>
          <a:lstStyle/>
          <a:p>
            <a:r>
              <a:rPr lang="en-US" dirty="0">
                <a:solidFill>
                  <a:srgbClr val="FFFFFF"/>
                </a:solidFill>
              </a:rPr>
              <a:t>- Complaints</a:t>
            </a:r>
          </a:p>
          <a:p>
            <a:r>
              <a:rPr lang="en-US" dirty="0">
                <a:solidFill>
                  <a:srgbClr val="FFFFFF"/>
                </a:solidFill>
              </a:rPr>
              <a:t>- Absenteeism</a:t>
            </a:r>
          </a:p>
          <a:p>
            <a:r>
              <a:rPr lang="en-US" dirty="0">
                <a:solidFill>
                  <a:srgbClr val="FFFFFF"/>
                </a:solidFill>
              </a:rPr>
              <a:t>- Turnover</a:t>
            </a:r>
          </a:p>
          <a:p>
            <a:r>
              <a:rPr lang="en-US" dirty="0">
                <a:solidFill>
                  <a:srgbClr val="FFFFFF"/>
                </a:solidFill>
              </a:rPr>
              <a:t>- Discord on the team</a:t>
            </a:r>
          </a:p>
          <a:p>
            <a:r>
              <a:rPr lang="en-US" dirty="0">
                <a:solidFill>
                  <a:srgbClr val="FFFFFF"/>
                </a:solidFill>
              </a:rPr>
              <a:t>- Low productivity (laziness or doing the bare necessity)</a:t>
            </a:r>
          </a:p>
          <a:p>
            <a:r>
              <a:rPr lang="en-US" dirty="0">
                <a:solidFill>
                  <a:srgbClr val="FFFFFF"/>
                </a:solidFill>
              </a:rPr>
              <a:t>- Lack of engagement (withdrawal or complete disengagement)</a:t>
            </a:r>
          </a:p>
          <a:p>
            <a:r>
              <a:rPr lang="en-US" dirty="0">
                <a:solidFill>
                  <a:srgbClr val="FFFFFF"/>
                </a:solidFill>
              </a:rPr>
              <a:t>- Resistance</a:t>
            </a:r>
          </a:p>
          <a:p>
            <a:r>
              <a:rPr lang="en-US" dirty="0">
                <a:solidFill>
                  <a:srgbClr val="FFFFFF"/>
                </a:solidFill>
              </a:rPr>
              <a:t>- Performance problems (messy or careless work)</a:t>
            </a:r>
          </a:p>
          <a:p>
            <a:r>
              <a:rPr lang="en-US" dirty="0">
                <a:solidFill>
                  <a:srgbClr val="FFFFFF"/>
                </a:solidFill>
              </a:rPr>
              <a:t>- Focus on negativity</a:t>
            </a:r>
          </a:p>
          <a:p>
            <a:r>
              <a:rPr lang="en-US" dirty="0">
                <a:solidFill>
                  <a:srgbClr val="FFFFFF"/>
                </a:solidFill>
              </a:rPr>
              <a:t>- Lawsuits</a:t>
            </a:r>
          </a:p>
          <a:p>
            <a:r>
              <a:rPr lang="en-US" dirty="0">
                <a:solidFill>
                  <a:srgbClr val="FFFFFF"/>
                </a:solidFill>
              </a:rPr>
              <a:t>- Customer Complaints</a:t>
            </a:r>
          </a:p>
        </p:txBody>
      </p:sp>
      <p:sp>
        <p:nvSpPr>
          <p:cNvPr id="2061" name="Rectangle 2060">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13A4B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Corporate Psychopaths, Workplace Dysfunction, and Team Performance">
            <a:extLst>
              <a:ext uri="{FF2B5EF4-FFF2-40B4-BE49-F238E27FC236}">
                <a16:creationId xmlns:a16="http://schemas.microsoft.com/office/drawing/2014/main" id="{5AEE8923-95CC-BFB7-CB1A-5DD497CDAF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40706" y="780124"/>
            <a:ext cx="4514549" cy="164414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rgbClr val="13A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Workplace dysfunction costs lenders - Banking Exchange">
            <a:extLst>
              <a:ext uri="{FF2B5EF4-FFF2-40B4-BE49-F238E27FC236}">
                <a16:creationId xmlns:a16="http://schemas.microsoft.com/office/drawing/2014/main" id="{F3F2EC50-4698-7C41-FA8E-2BD3C61A8B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8451" y="3559896"/>
            <a:ext cx="4399061" cy="251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4F251-8392-C78F-0FBB-138DAF444C88}"/>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5600" dirty="0">
                <a:solidFill>
                  <a:schemeClr val="tx1">
                    <a:lumMod val="85000"/>
                    <a:lumOff val="15000"/>
                  </a:schemeClr>
                </a:solidFill>
              </a:rPr>
              <a:t>Are you convinced that being proactive in dealing with the workplace problems is a must?  </a:t>
            </a:r>
            <a:br>
              <a:rPr lang="en-US" sz="5600" dirty="0">
                <a:solidFill>
                  <a:schemeClr val="tx1">
                    <a:lumMod val="85000"/>
                    <a:lumOff val="15000"/>
                  </a:schemeClr>
                </a:solidFill>
              </a:rPr>
            </a:br>
            <a:br>
              <a:rPr lang="en-US" sz="5600" dirty="0">
                <a:solidFill>
                  <a:schemeClr val="tx1">
                    <a:lumMod val="85000"/>
                    <a:lumOff val="15000"/>
                  </a:schemeClr>
                </a:solidFill>
              </a:rPr>
            </a:br>
            <a:r>
              <a:rPr lang="en-US" sz="5600" dirty="0">
                <a:solidFill>
                  <a:schemeClr val="tx1">
                    <a:lumMod val="85000"/>
                    <a:lumOff val="15000"/>
                  </a:schemeClr>
                </a:solidFill>
              </a:rPr>
              <a:t>Let me show you more…</a:t>
            </a:r>
          </a:p>
        </p:txBody>
      </p:sp>
      <p:sp>
        <p:nvSpPr>
          <p:cNvPr id="15" name="Rectangle 1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814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7672-5C5F-137E-C291-CA7A1B1E8B27}"/>
              </a:ext>
            </a:extLst>
          </p:cNvPr>
          <p:cNvSpPr>
            <a:spLocks noGrp="1"/>
          </p:cNvSpPr>
          <p:nvPr>
            <p:ph type="title"/>
          </p:nvPr>
        </p:nvSpPr>
        <p:spPr>
          <a:xfrm>
            <a:off x="5181601" y="219310"/>
            <a:ext cx="6368142" cy="1450757"/>
          </a:xfrm>
        </p:spPr>
        <p:txBody>
          <a:bodyPr>
            <a:normAutofit/>
          </a:bodyPr>
          <a:lstStyle/>
          <a:p>
            <a:pPr algn="ctr"/>
            <a:r>
              <a:rPr lang="en-US" b="1" dirty="0"/>
              <a:t>Agreements</a:t>
            </a:r>
          </a:p>
        </p:txBody>
      </p:sp>
      <p:sp>
        <p:nvSpPr>
          <p:cNvPr id="3" name="Content Placeholder 2">
            <a:extLst>
              <a:ext uri="{FF2B5EF4-FFF2-40B4-BE49-F238E27FC236}">
                <a16:creationId xmlns:a16="http://schemas.microsoft.com/office/drawing/2014/main" id="{6288E46E-3C14-1D48-5457-35567A6317B2}"/>
              </a:ext>
            </a:extLst>
          </p:cNvPr>
          <p:cNvSpPr>
            <a:spLocks noGrp="1"/>
          </p:cNvSpPr>
          <p:nvPr>
            <p:ph idx="1"/>
          </p:nvPr>
        </p:nvSpPr>
        <p:spPr>
          <a:xfrm>
            <a:off x="5024284" y="2198913"/>
            <a:ext cx="6525459" cy="4231381"/>
          </a:xfrm>
        </p:spPr>
        <p:txBody>
          <a:bodyPr>
            <a:normAutofit lnSpcReduction="10000"/>
          </a:bodyPr>
          <a:lstStyle/>
          <a:p>
            <a:r>
              <a:rPr lang="en-US" sz="2800" b="1" dirty="0"/>
              <a:t>* Participate, participate, participate</a:t>
            </a:r>
          </a:p>
          <a:p>
            <a:endParaRPr lang="en-US" sz="2800" b="1" dirty="0"/>
          </a:p>
          <a:p>
            <a:r>
              <a:rPr lang="en-US" sz="2800" b="1" dirty="0"/>
              <a:t>* Have fun</a:t>
            </a:r>
          </a:p>
          <a:p>
            <a:endParaRPr lang="en-US" sz="2800" b="1" dirty="0"/>
          </a:p>
          <a:p>
            <a:r>
              <a:rPr lang="en-US" sz="2800" b="1" dirty="0"/>
              <a:t>* Ask questions before during and after</a:t>
            </a:r>
          </a:p>
          <a:p>
            <a:endParaRPr lang="en-US" sz="2800" b="1" dirty="0"/>
          </a:p>
          <a:p>
            <a:r>
              <a:rPr lang="en-US" sz="2800" b="1" dirty="0"/>
              <a:t>* There are no right or wrong responses, just honest experiences</a:t>
            </a:r>
          </a:p>
          <a:p>
            <a:endParaRPr lang="en-US" dirty="0"/>
          </a:p>
        </p:txBody>
      </p:sp>
      <p:pic>
        <p:nvPicPr>
          <p:cNvPr id="5" name="Picture 4" descr="Hands holding each other's wrists and interlinked to form a circle">
            <a:extLst>
              <a:ext uri="{FF2B5EF4-FFF2-40B4-BE49-F238E27FC236}">
                <a16:creationId xmlns:a16="http://schemas.microsoft.com/office/drawing/2014/main" id="{68AA2B43-8296-ED57-498E-580E7BF73FE4}"/>
              </a:ext>
            </a:extLst>
          </p:cNvPr>
          <p:cNvPicPr>
            <a:picLocks noChangeAspect="1"/>
          </p:cNvPicPr>
          <p:nvPr/>
        </p:nvPicPr>
        <p:blipFill rotWithShape="1">
          <a:blip r:embed="rId2"/>
          <a:srcRect l="29206" r="25573" b="1"/>
          <a:stretch/>
        </p:blipFill>
        <p:spPr>
          <a:xfrm>
            <a:off x="20" y="-12128"/>
            <a:ext cx="4654276" cy="6870127"/>
          </a:xfrm>
          <a:prstGeom prst="rect">
            <a:avLst/>
          </a:prstGeom>
        </p:spPr>
      </p:pic>
    </p:spTree>
    <p:extLst>
      <p:ext uri="{BB962C8B-B14F-4D97-AF65-F5344CB8AC3E}">
        <p14:creationId xmlns:p14="http://schemas.microsoft.com/office/powerpoint/2010/main" val="154040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with low confidence">
            <a:extLst>
              <a:ext uri="{FF2B5EF4-FFF2-40B4-BE49-F238E27FC236}">
                <a16:creationId xmlns:a16="http://schemas.microsoft.com/office/drawing/2014/main" id="{FE793B37-C024-7C92-EAB2-65DC84696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7" y="84459"/>
            <a:ext cx="7370064" cy="6755277"/>
          </a:xfrm>
          <a:prstGeom prst="rect">
            <a:avLst/>
          </a:prstGeom>
        </p:spPr>
      </p:pic>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C497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467BB2-36BB-D157-F9A9-36403AA4DFB8}"/>
              </a:ext>
            </a:extLst>
          </p:cNvPr>
          <p:cNvSpPr>
            <a:spLocks noGrp="1"/>
          </p:cNvSpPr>
          <p:nvPr>
            <p:ph type="title"/>
          </p:nvPr>
        </p:nvSpPr>
        <p:spPr>
          <a:xfrm>
            <a:off x="7813964" y="129309"/>
            <a:ext cx="3942167" cy="6428509"/>
          </a:xfrm>
        </p:spPr>
        <p:txBody>
          <a:bodyPr vert="horz" lIns="91440" tIns="45720" rIns="91440" bIns="45720" rtlCol="0" anchor="b">
            <a:normAutofit/>
          </a:bodyPr>
          <a:lstStyle/>
          <a:p>
            <a:r>
              <a:rPr lang="en-US" sz="4400" dirty="0">
                <a:solidFill>
                  <a:srgbClr val="FFFFFF"/>
                </a:solidFill>
              </a:rPr>
              <a:t>After the “Great Resignation” will things ever go back to our previous “normal”?</a:t>
            </a:r>
            <a:br>
              <a:rPr lang="en-US" sz="4400" dirty="0">
                <a:solidFill>
                  <a:srgbClr val="FFFFFF"/>
                </a:solidFill>
              </a:rPr>
            </a:br>
            <a:br>
              <a:rPr lang="en-US" sz="4400" dirty="0">
                <a:solidFill>
                  <a:srgbClr val="FFFFFF"/>
                </a:solidFill>
              </a:rPr>
            </a:br>
            <a:r>
              <a:rPr lang="en-US" sz="4400" dirty="0">
                <a:solidFill>
                  <a:srgbClr val="FFFFFF"/>
                </a:solidFill>
              </a:rPr>
              <a:t>Has the change forced us to change our HR perspectives?</a:t>
            </a:r>
          </a:p>
        </p:txBody>
      </p:sp>
      <p:sp>
        <p:nvSpPr>
          <p:cNvPr id="20" name="Rectangle 19">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0E55A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23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C5A90E-4450-593D-925A-ABB101C96275}"/>
              </a:ext>
            </a:extLst>
          </p:cNvPr>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Counting up the Costs…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FCB83A9-DBA6-FA9D-3067-209EFD1A7673}"/>
              </a:ext>
            </a:extLst>
          </p:cNvPr>
          <p:cNvGraphicFramePr>
            <a:graphicFrameLocks noGrp="1"/>
          </p:cNvGraphicFramePr>
          <p:nvPr>
            <p:ph idx="1"/>
            <p:extLst>
              <p:ext uri="{D42A27DB-BD31-4B8C-83A1-F6EECF244321}">
                <p14:modId xmlns:p14="http://schemas.microsoft.com/office/powerpoint/2010/main" val="2234437620"/>
              </p:ext>
            </p:extLst>
          </p:nvPr>
        </p:nvGraphicFramePr>
        <p:xfrm>
          <a:off x="4104079" y="277090"/>
          <a:ext cx="8004794" cy="633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78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038DD-D046-9466-9645-7CB8FB58B083}"/>
              </a:ext>
            </a:extLst>
          </p:cNvPr>
          <p:cNvSpPr>
            <a:spLocks noGrp="1"/>
          </p:cNvSpPr>
          <p:nvPr>
            <p:ph type="title"/>
          </p:nvPr>
        </p:nvSpPr>
        <p:spPr>
          <a:xfrm>
            <a:off x="5289754" y="639096"/>
            <a:ext cx="6268247" cy="5238020"/>
          </a:xfrm>
        </p:spPr>
        <p:txBody>
          <a:bodyPr vert="horz" lIns="91440" tIns="45720" rIns="91440" bIns="45720" rtlCol="0" anchor="b">
            <a:normAutofit/>
          </a:bodyPr>
          <a:lstStyle/>
          <a:p>
            <a:r>
              <a:rPr lang="en-US" sz="3800" b="1" dirty="0">
                <a:solidFill>
                  <a:schemeClr val="tx1">
                    <a:lumMod val="85000"/>
                    <a:lumOff val="15000"/>
                  </a:schemeClr>
                </a:solidFill>
              </a:rPr>
              <a:t>Can you afford to turn a blind eye?</a:t>
            </a:r>
            <a:br>
              <a:rPr lang="en-US" sz="3800" dirty="0">
                <a:solidFill>
                  <a:schemeClr val="tx1">
                    <a:lumMod val="85000"/>
                    <a:lumOff val="15000"/>
                  </a:schemeClr>
                </a:solidFill>
              </a:rPr>
            </a:br>
            <a:br>
              <a:rPr lang="en-US" sz="3800" dirty="0">
                <a:solidFill>
                  <a:schemeClr val="tx1">
                    <a:lumMod val="85000"/>
                    <a:lumOff val="15000"/>
                  </a:schemeClr>
                </a:solidFill>
              </a:rPr>
            </a:br>
            <a:br>
              <a:rPr lang="en-US" sz="3800" dirty="0">
                <a:solidFill>
                  <a:schemeClr val="tx1">
                    <a:lumMod val="85000"/>
                    <a:lumOff val="15000"/>
                  </a:schemeClr>
                </a:solidFill>
              </a:rPr>
            </a:br>
            <a:r>
              <a:rPr lang="en-US" sz="3800" b="1" dirty="0">
                <a:solidFill>
                  <a:schemeClr val="tx1">
                    <a:lumMod val="85000"/>
                    <a:lumOff val="15000"/>
                  </a:schemeClr>
                </a:solidFill>
              </a:rPr>
              <a:t>Do you now feel more obligated to deal with the problems?</a:t>
            </a:r>
          </a:p>
        </p:txBody>
      </p:sp>
      <p:pic>
        <p:nvPicPr>
          <p:cNvPr id="6" name="Graphic 5" descr="Blind">
            <a:extLst>
              <a:ext uri="{FF2B5EF4-FFF2-40B4-BE49-F238E27FC236}">
                <a16:creationId xmlns:a16="http://schemas.microsoft.com/office/drawing/2014/main" id="{A707C7B9-B34B-D371-B10C-D97AA412A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17" name="Straight Connector 16">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701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0493F-EE28-BA9D-A4E7-7CF92AEA7D66}"/>
              </a:ext>
            </a:extLst>
          </p:cNvPr>
          <p:cNvSpPr>
            <a:spLocks noGrp="1"/>
          </p:cNvSpPr>
          <p:nvPr>
            <p:ph type="title"/>
          </p:nvPr>
        </p:nvSpPr>
        <p:spPr>
          <a:xfrm>
            <a:off x="4974769" y="261353"/>
            <a:ext cx="6574972" cy="1450757"/>
          </a:xfrm>
        </p:spPr>
        <p:txBody>
          <a:bodyPr>
            <a:normAutofit/>
          </a:bodyPr>
          <a:lstStyle/>
          <a:p>
            <a:pPr algn="ctr"/>
            <a:r>
              <a:rPr lang="en-US" b="1" dirty="0"/>
              <a:t>You are important to your organization</a:t>
            </a:r>
          </a:p>
        </p:txBody>
      </p:sp>
      <p:pic>
        <p:nvPicPr>
          <p:cNvPr id="5" name="Picture 4">
            <a:extLst>
              <a:ext uri="{FF2B5EF4-FFF2-40B4-BE49-F238E27FC236}">
                <a16:creationId xmlns:a16="http://schemas.microsoft.com/office/drawing/2014/main" id="{643E194B-0EC6-87B6-B6F8-717B822E97F5}"/>
              </a:ext>
            </a:extLst>
          </p:cNvPr>
          <p:cNvPicPr>
            <a:picLocks noChangeAspect="1"/>
          </p:cNvPicPr>
          <p:nvPr/>
        </p:nvPicPr>
        <p:blipFill rotWithShape="1">
          <a:blip r:embed="rId2"/>
          <a:srcRect l="11425" r="13706"/>
          <a:stretch/>
        </p:blipFill>
        <p:spPr>
          <a:xfrm>
            <a:off x="633999" y="640081"/>
            <a:ext cx="4001315" cy="5314406"/>
          </a:xfrm>
          <a:prstGeom prst="rect">
            <a:avLst/>
          </a:prstGeom>
        </p:spPr>
      </p:pic>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7FA814-734C-71D0-662E-1EE4D4F12879}"/>
              </a:ext>
            </a:extLst>
          </p:cNvPr>
          <p:cNvSpPr>
            <a:spLocks noGrp="1"/>
          </p:cNvSpPr>
          <p:nvPr>
            <p:ph idx="1"/>
          </p:nvPr>
        </p:nvSpPr>
        <p:spPr>
          <a:xfrm>
            <a:off x="4892473" y="2085446"/>
            <a:ext cx="7087091" cy="4167571"/>
          </a:xfrm>
        </p:spPr>
        <p:txBody>
          <a:bodyPr>
            <a:normAutofit lnSpcReduction="10000"/>
          </a:bodyPr>
          <a:lstStyle/>
          <a:p>
            <a:r>
              <a:rPr lang="en-US" sz="3600" dirty="0"/>
              <a:t>Most don’t understand what HR goes through, but I am here to celebrate you. </a:t>
            </a:r>
          </a:p>
          <a:p>
            <a:endParaRPr lang="en-US" sz="3600" dirty="0"/>
          </a:p>
          <a:p>
            <a:r>
              <a:rPr lang="en-US" sz="3600" dirty="0"/>
              <a:t>They cannot do it right without you.</a:t>
            </a:r>
          </a:p>
          <a:p>
            <a:endParaRPr lang="en-US" sz="3600" dirty="0"/>
          </a:p>
          <a:p>
            <a:r>
              <a:rPr lang="en-US" sz="3600" dirty="0"/>
              <a:t>You matter! You make the difference!</a:t>
            </a:r>
          </a:p>
          <a:p>
            <a:endParaRPr lang="en-US" dirty="0"/>
          </a:p>
          <a:p>
            <a:endParaRPr lang="en-US" dirty="0"/>
          </a:p>
          <a:p>
            <a:endParaRPr lang="en-US" dirty="0"/>
          </a:p>
          <a:p>
            <a:endParaRPr lang="en-US" dirty="0"/>
          </a:p>
        </p:txBody>
      </p:sp>
      <p:sp>
        <p:nvSpPr>
          <p:cNvPr id="14" name="Rectangle 13">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7900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9DA61-9899-CBB3-75A0-5BDC69B63030}"/>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6200" dirty="0">
                <a:solidFill>
                  <a:schemeClr val="tx1">
                    <a:lumMod val="85000"/>
                    <a:lumOff val="15000"/>
                  </a:schemeClr>
                </a:solidFill>
              </a:rPr>
              <a:t>Some will laugh at this, but we all know it’s true!</a:t>
            </a:r>
          </a:p>
        </p:txBody>
      </p:sp>
      <p:pic>
        <p:nvPicPr>
          <p:cNvPr id="4" name="Picture 3" descr="Text&#10;&#10;Description automatically generated with medium confidence">
            <a:extLst>
              <a:ext uri="{FF2B5EF4-FFF2-40B4-BE49-F238E27FC236}">
                <a16:creationId xmlns:a16="http://schemas.microsoft.com/office/drawing/2014/main" id="{5298FD5D-3FEA-55E1-5511-B2821ECBAFD3}"/>
              </a:ext>
            </a:extLst>
          </p:cNvPr>
          <p:cNvPicPr>
            <a:picLocks noChangeAspect="1"/>
          </p:cNvPicPr>
          <p:nvPr/>
        </p:nvPicPr>
        <p:blipFill rotWithShape="1">
          <a:blip r:embed="rId2">
            <a:extLst>
              <a:ext uri="{28A0092B-C50C-407E-A947-70E740481C1C}">
                <a14:useLocalDpi xmlns:a14="http://schemas.microsoft.com/office/drawing/2010/main" val="0"/>
              </a:ext>
            </a:extLst>
          </a:blip>
          <a:srcRect t="7467"/>
          <a:stretch/>
        </p:blipFill>
        <p:spPr>
          <a:xfrm>
            <a:off x="633999" y="640081"/>
            <a:ext cx="5462001" cy="5054156"/>
          </a:xfrm>
          <a:prstGeom prst="rect">
            <a:avLst/>
          </a:prstGeom>
        </p:spPr>
      </p:pic>
      <p:cxnSp>
        <p:nvCxnSpPr>
          <p:cNvPr id="41" name="Straight Connector 40">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238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FADB-9892-5D9A-D219-8314232BA612}"/>
              </a:ext>
            </a:extLst>
          </p:cNvPr>
          <p:cNvSpPr>
            <a:spLocks noGrp="1"/>
          </p:cNvSpPr>
          <p:nvPr>
            <p:ph type="title"/>
          </p:nvPr>
        </p:nvSpPr>
        <p:spPr>
          <a:xfrm>
            <a:off x="4978858" y="1736377"/>
            <a:ext cx="6253317" cy="2305271"/>
          </a:xfrm>
        </p:spPr>
        <p:txBody>
          <a:bodyPr vert="horz" lIns="91440" tIns="45720" rIns="91440" bIns="45720" rtlCol="0" anchor="b">
            <a:normAutofit/>
          </a:bodyPr>
          <a:lstStyle/>
          <a:p>
            <a:r>
              <a:rPr lang="en-US" sz="7400" dirty="0">
                <a:solidFill>
                  <a:schemeClr val="tx1">
                    <a:lumMod val="85000"/>
                    <a:lumOff val="15000"/>
                  </a:schemeClr>
                </a:solidFill>
              </a:rPr>
              <a:t>What questions may I address?</a:t>
            </a:r>
          </a:p>
        </p:txBody>
      </p:sp>
      <p:pic>
        <p:nvPicPr>
          <p:cNvPr id="7" name="Graphic 6" descr="Questions">
            <a:extLst>
              <a:ext uri="{FF2B5EF4-FFF2-40B4-BE49-F238E27FC236}">
                <a16:creationId xmlns:a16="http://schemas.microsoft.com/office/drawing/2014/main" id="{366601E0-76F7-970F-34BC-43092BD439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087" y="1557116"/>
            <a:ext cx="4001315" cy="4001315"/>
          </a:xfrm>
          <a:prstGeom prst="rect">
            <a:avLst/>
          </a:prstGeom>
        </p:spPr>
      </p:pic>
      <p:sp>
        <p:nvSpPr>
          <p:cNvPr id="3" name="TextBox 2">
            <a:extLst>
              <a:ext uri="{FF2B5EF4-FFF2-40B4-BE49-F238E27FC236}">
                <a16:creationId xmlns:a16="http://schemas.microsoft.com/office/drawing/2014/main" id="{E2F0C0D2-C513-B192-554D-BC7F68D8C5D1}"/>
              </a:ext>
            </a:extLst>
          </p:cNvPr>
          <p:cNvSpPr txBox="1"/>
          <p:nvPr/>
        </p:nvSpPr>
        <p:spPr>
          <a:xfrm>
            <a:off x="463592" y="5558431"/>
            <a:ext cx="11264815" cy="584775"/>
          </a:xfrm>
          <a:prstGeom prst="rect">
            <a:avLst/>
          </a:prstGeom>
          <a:noFill/>
        </p:spPr>
        <p:txBody>
          <a:bodyPr wrap="none" rtlCol="0">
            <a:spAutoFit/>
          </a:bodyPr>
          <a:lstStyle/>
          <a:p>
            <a:r>
              <a:rPr lang="en-US" sz="3200" dirty="0"/>
              <a:t>What is the greatest take away you have from this short overview?</a:t>
            </a:r>
          </a:p>
        </p:txBody>
      </p:sp>
    </p:spTree>
    <p:extLst>
      <p:ext uri="{BB962C8B-B14F-4D97-AF65-F5344CB8AC3E}">
        <p14:creationId xmlns:p14="http://schemas.microsoft.com/office/powerpoint/2010/main" val="2516647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5">
            <a:extLst>
              <a:ext uri="{FF2B5EF4-FFF2-40B4-BE49-F238E27FC236}">
                <a16:creationId xmlns:a16="http://schemas.microsoft.com/office/drawing/2014/main" id="{96CBB12E-C899-9CEF-FE14-C2D4BC38307B}"/>
              </a:ext>
            </a:extLst>
          </p:cNvPr>
          <p:cNvSpPr txBox="1">
            <a:spLocks noChangeArrowheads="1" noChangeShapeType="1"/>
          </p:cNvSpPr>
          <p:nvPr/>
        </p:nvSpPr>
        <p:spPr bwMode="auto">
          <a:xfrm>
            <a:off x="7859485" y="634946"/>
            <a:ext cx="3690257"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85000"/>
              </a:lnSpc>
              <a:spcBef>
                <a:spcPct val="0"/>
              </a:spcBef>
              <a:spcAft>
                <a:spcPts val="600"/>
              </a:spcAft>
              <a:buClrTx/>
              <a:buSzTx/>
              <a:tabLst/>
            </a:pPr>
            <a:r>
              <a:rPr kumimoji="0" lang="en-US" altLang="en-US" sz="1900" b="0" i="0" u="none" strike="noStrike" cap="none" spc="-50" normalizeH="0">
                <a:ln>
                  <a:noFill/>
                </a:ln>
                <a:solidFill>
                  <a:schemeClr val="tx1">
                    <a:lumMod val="75000"/>
                    <a:lumOff val="25000"/>
                  </a:schemeClr>
                </a:solidFill>
                <a:effectLst/>
                <a:latin typeface="+mj-lt"/>
                <a:ea typeface="+mj-ea"/>
                <a:cs typeface="+mj-cs"/>
              </a:rPr>
              <a:t>www.daring-people.com</a:t>
            </a:r>
          </a:p>
          <a:p>
            <a:pPr marL="0" marR="0" lvl="0" indent="0" defTabSz="914400" fontAlgn="base">
              <a:lnSpc>
                <a:spcPct val="85000"/>
              </a:lnSpc>
              <a:spcBef>
                <a:spcPct val="0"/>
              </a:spcBef>
              <a:spcAft>
                <a:spcPts val="600"/>
              </a:spcAft>
              <a:buClrTx/>
              <a:buSzTx/>
              <a:tabLst/>
            </a:pPr>
            <a:r>
              <a:rPr kumimoji="0" lang="en-US" altLang="en-US" sz="1900" b="0" i="0" u="none" strike="noStrike" cap="none" spc="-50" normalizeH="0">
                <a:ln>
                  <a:noFill/>
                </a:ln>
                <a:solidFill>
                  <a:schemeClr val="tx1">
                    <a:lumMod val="75000"/>
                    <a:lumOff val="25000"/>
                  </a:schemeClr>
                </a:solidFill>
                <a:effectLst/>
                <a:latin typeface="+mj-lt"/>
                <a:ea typeface="+mj-ea"/>
                <a:cs typeface="+mj-cs"/>
              </a:rPr>
              <a:t>Phone: 816-203-3733</a:t>
            </a:r>
          </a:p>
          <a:p>
            <a:pPr marL="0" marR="0" lvl="0" indent="0" defTabSz="914400" fontAlgn="base">
              <a:lnSpc>
                <a:spcPct val="85000"/>
              </a:lnSpc>
              <a:spcBef>
                <a:spcPct val="0"/>
              </a:spcBef>
              <a:spcAft>
                <a:spcPts val="600"/>
              </a:spcAft>
              <a:buClrTx/>
              <a:buSzTx/>
              <a:tabLst/>
            </a:pPr>
            <a:r>
              <a:rPr kumimoji="0" lang="en-US" altLang="en-US" sz="1900" b="0" i="0" u="none" strike="noStrike" cap="none" spc="-50" normalizeH="0">
                <a:ln>
                  <a:noFill/>
                </a:ln>
                <a:solidFill>
                  <a:schemeClr val="tx1">
                    <a:lumMod val="75000"/>
                    <a:lumOff val="25000"/>
                  </a:schemeClr>
                </a:solidFill>
                <a:effectLst/>
                <a:latin typeface="+mj-lt"/>
                <a:ea typeface="+mj-ea"/>
                <a:cs typeface="+mj-cs"/>
              </a:rPr>
              <a:t>E-mail: dorice.woodruff@daring-people.com</a:t>
            </a:r>
          </a:p>
        </p:txBody>
      </p:sp>
      <p:pic>
        <p:nvPicPr>
          <p:cNvPr id="3" name="Picture 2" descr="Logo, company name&#10;&#10;Description automatically generated">
            <a:extLst>
              <a:ext uri="{FF2B5EF4-FFF2-40B4-BE49-F238E27FC236}">
                <a16:creationId xmlns:a16="http://schemas.microsoft.com/office/drawing/2014/main" id="{3E5A34DF-CB6C-E216-609E-84576ED9DAC5}"/>
              </a:ext>
            </a:extLst>
          </p:cNvPr>
          <p:cNvPicPr>
            <a:picLocks noChangeAspect="1"/>
          </p:cNvPicPr>
          <p:nvPr/>
        </p:nvPicPr>
        <p:blipFill rotWithShape="1">
          <a:blip r:embed="rId3">
            <a:extLst>
              <a:ext uri="{28A0092B-C50C-407E-A947-70E740481C1C}">
                <a14:useLocalDpi xmlns:a14="http://schemas.microsoft.com/office/drawing/2010/main" val="0"/>
              </a:ext>
            </a:extLst>
          </a:blip>
          <a:srcRect l="6757"/>
          <a:stretch/>
        </p:blipFill>
        <p:spPr>
          <a:xfrm>
            <a:off x="1332867" y="457200"/>
            <a:ext cx="5532203" cy="4254880"/>
          </a:xfrm>
          <a:prstGeom prst="rect">
            <a:avLst/>
          </a:prstGeom>
        </p:spPr>
      </p:pic>
      <p:cxnSp>
        <p:nvCxnSpPr>
          <p:cNvPr id="45" name="Straight Connector 4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57EA98-F19A-F40D-1FE0-E17887C44E64}"/>
              </a:ext>
            </a:extLst>
          </p:cNvPr>
          <p:cNvSpPr txBox="1"/>
          <p:nvPr/>
        </p:nvSpPr>
        <p:spPr>
          <a:xfrm>
            <a:off x="7983583" y="2198914"/>
            <a:ext cx="3566160"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b="1" u="sng" dirty="0">
                <a:solidFill>
                  <a:schemeClr val="tx1">
                    <a:lumMod val="75000"/>
                    <a:lumOff val="25000"/>
                  </a:schemeClr>
                </a:solidFill>
              </a:rPr>
              <a:t>Our Services:</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Organizational Change         </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Organizational Culture Improvement</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Leadership &amp; Life Coaching                                                       </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Workplace and Civil Investigations</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Workplace and Civil Mediations</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Training Facilitation </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Curriculum Development	</a:t>
            </a: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Diversity Equity &amp; Inclusion Training</a:t>
            </a:r>
          </a:p>
        </p:txBody>
      </p:sp>
      <p:sp>
        <p:nvSpPr>
          <p:cNvPr id="47" name="Rectangle 46">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904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2146F-A955-A561-EB6F-437C9469E05C}"/>
              </a:ext>
            </a:extLst>
          </p:cNvPr>
          <p:cNvSpPr>
            <a:spLocks noGrp="1"/>
          </p:cNvSpPr>
          <p:nvPr>
            <p:ph idx="1"/>
          </p:nvPr>
        </p:nvSpPr>
        <p:spPr>
          <a:xfrm>
            <a:off x="612878" y="1982894"/>
            <a:ext cx="10359922" cy="4299034"/>
          </a:xfrm>
        </p:spPr>
        <p:txBody>
          <a:bodyPr>
            <a:normAutofit/>
          </a:bodyPr>
          <a:lstStyle/>
          <a:p>
            <a:r>
              <a:rPr lang="en-US" dirty="0"/>
              <a:t>* Requires high ethical and moral standards. </a:t>
            </a:r>
          </a:p>
          <a:p>
            <a:r>
              <a:rPr lang="en-US" dirty="0"/>
              <a:t>* You will not make everyone happy… sometimes those people are your managers. </a:t>
            </a:r>
          </a:p>
          <a:p>
            <a:r>
              <a:rPr lang="en-US" dirty="0"/>
              <a:t>* You are usually alone. The higher you go, the lonelier it gets. </a:t>
            </a:r>
          </a:p>
          <a:p>
            <a:r>
              <a:rPr lang="en-US" dirty="0"/>
              <a:t>* You have to make the tough decisions and deliver the news people don’t want to hear.  </a:t>
            </a:r>
          </a:p>
          <a:p>
            <a:r>
              <a:rPr lang="en-US" dirty="0"/>
              <a:t>* You have to balance what is best for employees and the organization. </a:t>
            </a:r>
          </a:p>
          <a:p>
            <a:r>
              <a:rPr lang="en-US" dirty="0"/>
              <a:t>* You are always giving. Sometimes people don’t appreciate you. </a:t>
            </a:r>
          </a:p>
          <a:p>
            <a:r>
              <a:rPr lang="en-US" dirty="0"/>
              <a:t>* You are under scrutiny. The naysayers always feel they can do your job better. </a:t>
            </a:r>
          </a:p>
          <a:p>
            <a:r>
              <a:rPr lang="en-US" dirty="0"/>
              <a:t>* People expect perfection. There is little grace given when you hold a high-level position. </a:t>
            </a:r>
          </a:p>
          <a:p>
            <a:r>
              <a:rPr lang="en-US" dirty="0"/>
              <a:t>* Sometimes, you are worn out! You just need someone to hold your ladder up. </a:t>
            </a:r>
          </a:p>
          <a:p>
            <a:endParaRPr lang="en-US" dirty="0"/>
          </a:p>
          <a:p>
            <a:endParaRPr lang="en-US" dirty="0"/>
          </a:p>
          <a:p>
            <a:endParaRPr lang="en-US" dirty="0"/>
          </a:p>
        </p:txBody>
      </p:sp>
      <p:sp>
        <p:nvSpPr>
          <p:cNvPr id="7" name="Title 1">
            <a:extLst>
              <a:ext uri="{FF2B5EF4-FFF2-40B4-BE49-F238E27FC236}">
                <a16:creationId xmlns:a16="http://schemas.microsoft.com/office/drawing/2014/main" id="{556AAC8C-F5DD-F072-6358-4F2DFD626129}"/>
              </a:ext>
            </a:extLst>
          </p:cNvPr>
          <p:cNvSpPr txBox="1">
            <a:spLocks/>
          </p:cNvSpPr>
          <p:nvPr/>
        </p:nvSpPr>
        <p:spPr>
          <a:xfrm>
            <a:off x="219918" y="175767"/>
            <a:ext cx="10752882"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t>It is hard to be a leader!</a:t>
            </a:r>
          </a:p>
        </p:txBody>
      </p:sp>
      <p:pic>
        <p:nvPicPr>
          <p:cNvPr id="8" name="Picture 2" descr="Exhausted Images and Stock Photos. 157,057 Exhausted ...">
            <a:extLst>
              <a:ext uri="{FF2B5EF4-FFF2-40B4-BE49-F238E27FC236}">
                <a16:creationId xmlns:a16="http://schemas.microsoft.com/office/drawing/2014/main" id="{C0A12CEC-6349-2ADB-5FAD-2ADC6F796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610" y="0"/>
            <a:ext cx="364539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7D059AC-3470-4BA5-82E3-D1570297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A4349-8C42-08A1-7261-1B3A4B2D7DCA}"/>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Team Building</a:t>
            </a:r>
          </a:p>
        </p:txBody>
      </p:sp>
      <p:sp>
        <p:nvSpPr>
          <p:cNvPr id="3" name="Content Placeholder 2">
            <a:extLst>
              <a:ext uri="{FF2B5EF4-FFF2-40B4-BE49-F238E27FC236}">
                <a16:creationId xmlns:a16="http://schemas.microsoft.com/office/drawing/2014/main" id="{AB83F3DE-DEBD-EE7D-F8CF-520C58D4508A}"/>
              </a:ext>
            </a:extLst>
          </p:cNvPr>
          <p:cNvSpPr>
            <a:spLocks noGrp="1"/>
          </p:cNvSpPr>
          <p:nvPr>
            <p:ph idx="1"/>
          </p:nvPr>
        </p:nvSpPr>
        <p:spPr>
          <a:xfrm>
            <a:off x="5289753" y="4455621"/>
            <a:ext cx="6269347" cy="1238616"/>
          </a:xfrm>
        </p:spPr>
        <p:txBody>
          <a:bodyPr vert="horz" lIns="91440" tIns="45720" rIns="91440" bIns="45720" rtlCol="0">
            <a:normAutofit lnSpcReduction="10000"/>
          </a:bodyPr>
          <a:lstStyle/>
          <a:p>
            <a:pPr marL="0" indent="0">
              <a:buNone/>
            </a:pPr>
            <a:r>
              <a:rPr lang="en-US" sz="2400" cap="all" spc="200" dirty="0">
                <a:solidFill>
                  <a:schemeClr val="tx1">
                    <a:lumMod val="85000"/>
                    <a:lumOff val="15000"/>
                  </a:schemeClr>
                </a:solidFill>
                <a:latin typeface="+mj-lt"/>
              </a:rPr>
              <a:t>WHO’S HOLDING YOUR LADDER?</a:t>
            </a:r>
          </a:p>
          <a:p>
            <a:pPr marL="0" indent="0">
              <a:buNone/>
            </a:pPr>
            <a:endParaRPr lang="en-US" sz="2400" cap="all" spc="200" dirty="0">
              <a:solidFill>
                <a:schemeClr val="tx1">
                  <a:lumMod val="85000"/>
                  <a:lumOff val="15000"/>
                </a:schemeClr>
              </a:solidFill>
              <a:latin typeface="+mj-lt"/>
            </a:endParaRPr>
          </a:p>
          <a:p>
            <a:pPr marL="0" indent="0" algn="r">
              <a:buNone/>
            </a:pPr>
            <a:r>
              <a:rPr lang="en-US" sz="1100" cap="all" spc="200" dirty="0">
                <a:solidFill>
                  <a:schemeClr val="tx1">
                    <a:lumMod val="85000"/>
                    <a:lumOff val="15000"/>
                  </a:schemeClr>
                </a:solidFill>
                <a:latin typeface="+mj-lt"/>
              </a:rPr>
              <a:t>Reference: Samuel Chand, 2016. Who’s Holding Your Ladder</a:t>
            </a:r>
          </a:p>
        </p:txBody>
      </p:sp>
      <p:pic>
        <p:nvPicPr>
          <p:cNvPr id="4" name="Picture 2" descr="A Key Leadership Question: Who’s Holding Your Ladder?">
            <a:extLst>
              <a:ext uri="{FF2B5EF4-FFF2-40B4-BE49-F238E27FC236}">
                <a16:creationId xmlns:a16="http://schemas.microsoft.com/office/drawing/2014/main" id="{6CA30A9A-DFD2-4740-4C84-53B3A56CB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999" r="496" b="-1"/>
          <a:stretch/>
        </p:blipFill>
        <p:spPr bwMode="auto">
          <a:xfrm>
            <a:off x="390295" y="310896"/>
            <a:ext cx="4620617" cy="587426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F075D09A-FF42-4BFF-AC74-BFB1C6A4E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F10DB11-2231-4DE8-9179-3414D9F6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691284A-2CC7-41DB-ADDC-4B9D104DD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622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C91B-2B2C-FF5A-D2F9-64EB05583762}"/>
              </a:ext>
            </a:extLst>
          </p:cNvPr>
          <p:cNvSpPr>
            <a:spLocks noGrp="1"/>
          </p:cNvSpPr>
          <p:nvPr>
            <p:ph type="title" idx="4294967295"/>
          </p:nvPr>
        </p:nvSpPr>
        <p:spPr>
          <a:xfrm>
            <a:off x="466344" y="262762"/>
            <a:ext cx="11045952" cy="5909438"/>
          </a:xfrm>
        </p:spPr>
        <p:txBody>
          <a:bodyPr vert="horz" lIns="91440" tIns="45720" rIns="91440" bIns="45720" rtlCol="0" anchor="b">
            <a:normAutofit/>
          </a:bodyPr>
          <a:lstStyle/>
          <a:p>
            <a:pPr algn="ctr" fontAlgn="base"/>
            <a:r>
              <a:rPr lang="en-US" sz="2400" b="1" i="0" dirty="0">
                <a:solidFill>
                  <a:schemeClr val="tx1">
                    <a:lumMod val="85000"/>
                    <a:lumOff val="15000"/>
                  </a:schemeClr>
                </a:solidFill>
                <a:effectLst/>
              </a:rPr>
              <a:t>Think of your current team (direct reports, peers, or both)</a:t>
            </a:r>
            <a:br>
              <a:rPr lang="en-US" sz="2400" b="1" i="0" dirty="0">
                <a:solidFill>
                  <a:schemeClr val="tx1">
                    <a:lumMod val="85000"/>
                    <a:lumOff val="15000"/>
                  </a:schemeClr>
                </a:solidFill>
                <a:effectLst/>
              </a:rPr>
            </a:br>
            <a:r>
              <a:rPr lang="en-US" sz="2400" b="1" i="0" dirty="0">
                <a:solidFill>
                  <a:schemeClr val="tx1">
                    <a:lumMod val="85000"/>
                    <a:lumOff val="15000"/>
                  </a:schemeClr>
                </a:solidFill>
                <a:effectLst/>
              </a:rPr>
              <a:t>Those who you depend on to get your work done. How many do you have?</a:t>
            </a:r>
            <a:br>
              <a:rPr lang="en-US" sz="2400" b="1" dirty="0">
                <a:solidFill>
                  <a:schemeClr val="tx1">
                    <a:lumMod val="85000"/>
                    <a:lumOff val="15000"/>
                  </a:schemeClr>
                </a:solidFill>
              </a:rPr>
            </a:br>
            <a:br>
              <a:rPr lang="en-US" sz="2400" b="0" i="0" dirty="0">
                <a:solidFill>
                  <a:schemeClr val="tx1">
                    <a:lumMod val="85000"/>
                    <a:lumOff val="15000"/>
                  </a:schemeClr>
                </a:solidFill>
                <a:effectLst/>
              </a:rPr>
            </a:br>
            <a:br>
              <a:rPr lang="en-US" sz="2400" b="0" i="0" dirty="0">
                <a:solidFill>
                  <a:schemeClr val="tx1">
                    <a:lumMod val="85000"/>
                    <a:lumOff val="15000"/>
                  </a:schemeClr>
                </a:solidFill>
                <a:effectLst/>
              </a:rPr>
            </a:br>
            <a:r>
              <a:rPr lang="en-US" sz="2400" b="0" i="0" dirty="0">
                <a:solidFill>
                  <a:schemeClr val="tx1">
                    <a:lumMod val="85000"/>
                    <a:lumOff val="15000"/>
                  </a:schemeClr>
                </a:solidFill>
                <a:effectLst/>
              </a:rPr>
              <a:t>1. </a:t>
            </a:r>
            <a:r>
              <a:rPr lang="en-US" sz="2400" dirty="0">
                <a:solidFill>
                  <a:schemeClr val="tx1">
                    <a:lumMod val="85000"/>
                    <a:lumOff val="15000"/>
                  </a:schemeClr>
                </a:solidFill>
              </a:rPr>
              <a:t>Remove those who need constant reminding. Chasing after people is too much work. They are not dependable.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2. Remove those who behave casually. Leadership is intentional… It does not just happen.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3. Remove the resume builders. Looking at other ladders while holding yours up is not a confidence builder.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4. Remove unhappy people. Anyone can have a bad day, but not an unhappy life.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5. Remove those who are just riding it out to retirement. This person will drop you ladder when the time is right for them. </a:t>
            </a:r>
            <a:br>
              <a:rPr lang="en-US" sz="2400" dirty="0">
                <a:solidFill>
                  <a:schemeClr val="tx1">
                    <a:lumMod val="85000"/>
                    <a:lumOff val="15000"/>
                  </a:schemeClr>
                </a:solidFill>
              </a:rPr>
            </a:br>
            <a:br>
              <a:rPr lang="en-US" sz="2400" dirty="0">
                <a:solidFill>
                  <a:schemeClr val="tx1">
                    <a:lumMod val="85000"/>
                    <a:lumOff val="15000"/>
                  </a:schemeClr>
                </a:solidFill>
              </a:rPr>
            </a:br>
            <a:endParaRPr lang="en-US" sz="2400" b="1" dirty="0">
              <a:solidFill>
                <a:schemeClr val="tx1">
                  <a:lumMod val="85000"/>
                  <a:lumOff val="15000"/>
                </a:schemeClr>
              </a:solidFill>
            </a:endParaRPr>
          </a:p>
        </p:txBody>
      </p:sp>
    </p:spTree>
    <p:extLst>
      <p:ext uri="{BB962C8B-B14F-4D97-AF65-F5344CB8AC3E}">
        <p14:creationId xmlns:p14="http://schemas.microsoft.com/office/powerpoint/2010/main" val="100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C91B-2B2C-FF5A-D2F9-64EB05583762}"/>
              </a:ext>
            </a:extLst>
          </p:cNvPr>
          <p:cNvSpPr>
            <a:spLocks noGrp="1"/>
          </p:cNvSpPr>
          <p:nvPr>
            <p:ph type="title" idx="4294967295"/>
          </p:nvPr>
        </p:nvSpPr>
        <p:spPr>
          <a:xfrm>
            <a:off x="512064" y="320040"/>
            <a:ext cx="10752138" cy="5843016"/>
          </a:xfrm>
        </p:spPr>
        <p:txBody>
          <a:bodyPr vert="horz" lIns="91440" tIns="45720" rIns="91440" bIns="45720" rtlCol="0" anchor="b">
            <a:normAutofit fontScale="90000"/>
          </a:bodyPr>
          <a:lstStyle/>
          <a:p>
            <a:pPr algn="ctr" fontAlgn="base"/>
            <a:r>
              <a:rPr lang="en-US" sz="2400" dirty="0">
                <a:solidFill>
                  <a:schemeClr val="tx1">
                    <a:lumMod val="85000"/>
                    <a:lumOff val="15000"/>
                  </a:schemeClr>
                </a:solidFill>
              </a:rPr>
              <a:t>6. Remove those who criticize your leadership. They cannot hold you up if they don’t believe you should be up there.</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7. Remove those with absentee problems. They won’t be available when you need them to hold you up.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8.  Remove the blame-shifters. Accountability is a must!</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9. Remove your gossipers and troublemakers. They can’t cooperate w/others; will fail at teamwork. </a:t>
            </a:r>
            <a:br>
              <a:rPr lang="en-US" sz="2400" dirty="0">
                <a:solidFill>
                  <a:schemeClr val="tx1">
                    <a:lumMod val="85000"/>
                    <a:lumOff val="15000"/>
                  </a:schemeClr>
                </a:solidFill>
              </a:rPr>
            </a:br>
            <a:br>
              <a:rPr lang="en-US" sz="2400" dirty="0">
                <a:solidFill>
                  <a:schemeClr val="tx1">
                    <a:lumMod val="85000"/>
                    <a:lumOff val="15000"/>
                  </a:schemeClr>
                </a:solidFill>
              </a:rPr>
            </a:br>
            <a:r>
              <a:rPr lang="en-US" sz="2400" dirty="0">
                <a:solidFill>
                  <a:schemeClr val="tx1">
                    <a:lumMod val="85000"/>
                    <a:lumOff val="15000"/>
                  </a:schemeClr>
                </a:solidFill>
              </a:rPr>
              <a:t>10. Remove those that are not self-aware. They will not be able to provide you an accurate description of their ability.</a:t>
            </a: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r>
              <a:rPr lang="en-US" sz="2400" b="1" dirty="0">
                <a:solidFill>
                  <a:schemeClr val="tx1">
                    <a:lumMod val="85000"/>
                    <a:lumOff val="15000"/>
                  </a:schemeClr>
                </a:solidFill>
              </a:rPr>
              <a:t>How many are left holding your ladder?    </a:t>
            </a:r>
            <a:br>
              <a:rPr lang="en-US" sz="2400" b="1" dirty="0">
                <a:solidFill>
                  <a:schemeClr val="tx1">
                    <a:lumMod val="85000"/>
                    <a:lumOff val="15000"/>
                  </a:schemeClr>
                </a:solidFill>
              </a:rPr>
            </a:br>
            <a:r>
              <a:rPr lang="en-US" sz="2400" b="1" dirty="0">
                <a:solidFill>
                  <a:schemeClr val="tx1">
                    <a:lumMod val="85000"/>
                    <a:lumOff val="15000"/>
                  </a:schemeClr>
                </a:solidFill>
              </a:rPr>
              <a:t>   </a:t>
            </a:r>
            <a:br>
              <a:rPr lang="en-US" sz="2400" b="1" dirty="0">
                <a:solidFill>
                  <a:schemeClr val="tx1">
                    <a:lumMod val="85000"/>
                    <a:lumOff val="15000"/>
                  </a:schemeClr>
                </a:solidFill>
              </a:rPr>
            </a:br>
            <a:r>
              <a:rPr lang="en-US" sz="2400" b="1" dirty="0">
                <a:solidFill>
                  <a:schemeClr val="tx1">
                    <a:lumMod val="85000"/>
                    <a:lumOff val="15000"/>
                  </a:schemeClr>
                </a:solidFill>
              </a:rPr>
              <a:t>Can you reach your destined vision with those left holding your ladder?</a:t>
            </a:r>
            <a:br>
              <a:rPr lang="en-US" sz="2000" b="1" dirty="0">
                <a:solidFill>
                  <a:schemeClr val="tx1">
                    <a:lumMod val="85000"/>
                    <a:lumOff val="15000"/>
                  </a:schemeClr>
                </a:solidFill>
              </a:rPr>
            </a:br>
            <a:br>
              <a:rPr lang="en-US" sz="2000" b="1" dirty="0">
                <a:solidFill>
                  <a:schemeClr val="tx1">
                    <a:lumMod val="85000"/>
                    <a:lumOff val="15000"/>
                  </a:schemeClr>
                </a:solidFill>
              </a:rPr>
            </a:br>
            <a:endParaRPr lang="en-US" sz="2000" b="1" dirty="0">
              <a:solidFill>
                <a:schemeClr val="tx1">
                  <a:lumMod val="85000"/>
                  <a:lumOff val="15000"/>
                </a:schemeClr>
              </a:solidFill>
            </a:endParaRPr>
          </a:p>
        </p:txBody>
      </p:sp>
    </p:spTree>
    <p:extLst>
      <p:ext uri="{BB962C8B-B14F-4D97-AF65-F5344CB8AC3E}">
        <p14:creationId xmlns:p14="http://schemas.microsoft.com/office/powerpoint/2010/main" val="28859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C91B-2B2C-FF5A-D2F9-64EB05583762}"/>
              </a:ext>
            </a:extLst>
          </p:cNvPr>
          <p:cNvSpPr>
            <a:spLocks noGrp="1"/>
          </p:cNvSpPr>
          <p:nvPr>
            <p:ph type="title" idx="4294967295"/>
          </p:nvPr>
        </p:nvSpPr>
        <p:spPr>
          <a:xfrm>
            <a:off x="512064" y="320040"/>
            <a:ext cx="10671048" cy="4370832"/>
          </a:xfrm>
        </p:spPr>
        <p:txBody>
          <a:bodyPr vert="horz" lIns="91440" tIns="45720" rIns="91440" bIns="45720" rtlCol="0" anchor="b">
            <a:normAutofit/>
          </a:bodyPr>
          <a:lstStyle/>
          <a:p>
            <a:pPr algn="ctr" fontAlgn="base"/>
            <a:r>
              <a:rPr lang="en-US" sz="2000" b="1" dirty="0">
                <a:solidFill>
                  <a:schemeClr val="tx1">
                    <a:lumMod val="85000"/>
                    <a:lumOff val="15000"/>
                  </a:schemeClr>
                </a:solidFill>
              </a:rPr>
              <a:t>ENSURE THAT THOSE LEFT HOLDING YOUR LADDER HAVE THE FOLLOWING:</a:t>
            </a:r>
            <a:br>
              <a:rPr lang="en-US" sz="2000" b="1" dirty="0">
                <a:solidFill>
                  <a:schemeClr val="tx1">
                    <a:lumMod val="85000"/>
                    <a:lumOff val="15000"/>
                  </a:schemeClr>
                </a:solidFill>
              </a:rPr>
            </a:br>
            <a:br>
              <a:rPr lang="en-US" sz="2000" b="1" dirty="0">
                <a:solidFill>
                  <a:schemeClr val="tx1">
                    <a:lumMod val="85000"/>
                    <a:lumOff val="15000"/>
                  </a:schemeClr>
                </a:solidFill>
              </a:rPr>
            </a:br>
            <a:r>
              <a:rPr lang="en-US" sz="2000" dirty="0">
                <a:solidFill>
                  <a:schemeClr val="tx1">
                    <a:lumMod val="85000"/>
                    <a:lumOff val="15000"/>
                  </a:schemeClr>
                </a:solidFill>
              </a:rPr>
              <a:t>1) They are the foundation of your organization. </a:t>
            </a:r>
            <a:br>
              <a:rPr lang="en-US" sz="2000" dirty="0">
                <a:solidFill>
                  <a:schemeClr val="tx1">
                    <a:lumMod val="85000"/>
                    <a:lumOff val="15000"/>
                  </a:schemeClr>
                </a:solidFill>
              </a:rPr>
            </a:br>
            <a:br>
              <a:rPr lang="en-US" sz="2000" dirty="0">
                <a:solidFill>
                  <a:schemeClr val="tx1">
                    <a:lumMod val="85000"/>
                    <a:lumOff val="15000"/>
                  </a:schemeClr>
                </a:solidFill>
              </a:rPr>
            </a:br>
            <a:r>
              <a:rPr lang="en-US" sz="2000" dirty="0">
                <a:solidFill>
                  <a:schemeClr val="tx1">
                    <a:lumMod val="85000"/>
                    <a:lumOff val="15000"/>
                  </a:schemeClr>
                </a:solidFill>
              </a:rPr>
              <a:t>2)They are the ones who allow you to reach your highest potential.</a:t>
            </a:r>
            <a:br>
              <a:rPr lang="en-US" sz="2000" dirty="0">
                <a:solidFill>
                  <a:schemeClr val="tx1">
                    <a:lumMod val="85000"/>
                    <a:lumOff val="15000"/>
                  </a:schemeClr>
                </a:solidFill>
              </a:rPr>
            </a:br>
            <a:br>
              <a:rPr lang="en-US" sz="2000" dirty="0">
                <a:solidFill>
                  <a:schemeClr val="tx1">
                    <a:lumMod val="85000"/>
                    <a:lumOff val="15000"/>
                  </a:schemeClr>
                </a:solidFill>
              </a:rPr>
            </a:br>
            <a:r>
              <a:rPr lang="en-US" sz="2000" dirty="0">
                <a:solidFill>
                  <a:schemeClr val="tx1">
                    <a:lumMod val="85000"/>
                    <a:lumOff val="15000"/>
                  </a:schemeClr>
                </a:solidFill>
              </a:rPr>
              <a:t>3) They have the ladder held so securely that you don’t have to fret or worry about falling. </a:t>
            </a:r>
            <a:br>
              <a:rPr lang="en-US" sz="2000" dirty="0">
                <a:solidFill>
                  <a:schemeClr val="tx1">
                    <a:lumMod val="85000"/>
                    <a:lumOff val="15000"/>
                  </a:schemeClr>
                </a:solidFill>
              </a:rPr>
            </a:br>
            <a:br>
              <a:rPr lang="en-US" sz="2000" dirty="0">
                <a:solidFill>
                  <a:schemeClr val="tx1">
                    <a:lumMod val="85000"/>
                    <a:lumOff val="15000"/>
                  </a:schemeClr>
                </a:solidFill>
              </a:rPr>
            </a:br>
            <a:r>
              <a:rPr lang="en-US" sz="2000" dirty="0">
                <a:solidFill>
                  <a:schemeClr val="tx1">
                    <a:lumMod val="85000"/>
                    <a:lumOff val="15000"/>
                  </a:schemeClr>
                </a:solidFill>
              </a:rPr>
              <a:t>4) They understand their purpose and why their role is important.</a:t>
            </a:r>
            <a:br>
              <a:rPr lang="en-US" sz="2000" dirty="0">
                <a:solidFill>
                  <a:schemeClr val="tx1">
                    <a:lumMod val="85000"/>
                    <a:lumOff val="15000"/>
                  </a:schemeClr>
                </a:solidFill>
              </a:rPr>
            </a:br>
            <a:br>
              <a:rPr lang="en-US" sz="2000" dirty="0">
                <a:solidFill>
                  <a:schemeClr val="tx1">
                    <a:lumMod val="85000"/>
                    <a:lumOff val="15000"/>
                  </a:schemeClr>
                </a:solidFill>
              </a:rPr>
            </a:br>
            <a:r>
              <a:rPr lang="en-US" sz="2000" dirty="0">
                <a:solidFill>
                  <a:schemeClr val="tx1">
                    <a:lumMod val="85000"/>
                    <a:lumOff val="15000"/>
                  </a:schemeClr>
                </a:solidFill>
              </a:rPr>
              <a:t>5) They cope with disappointment as well as success?</a:t>
            </a: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endParaRPr lang="en-US" sz="2000" b="1" dirty="0">
              <a:solidFill>
                <a:schemeClr val="tx1">
                  <a:lumMod val="85000"/>
                  <a:lumOff val="15000"/>
                </a:schemeClr>
              </a:solidFill>
            </a:endParaRPr>
          </a:p>
        </p:txBody>
      </p:sp>
      <p:sp>
        <p:nvSpPr>
          <p:cNvPr id="4" name="TextBox 3">
            <a:extLst>
              <a:ext uri="{FF2B5EF4-FFF2-40B4-BE49-F238E27FC236}">
                <a16:creationId xmlns:a16="http://schemas.microsoft.com/office/drawing/2014/main" id="{DCF75019-4591-5731-2EC6-8D2743E1FD70}"/>
              </a:ext>
            </a:extLst>
          </p:cNvPr>
          <p:cNvSpPr txBox="1"/>
          <p:nvPr/>
        </p:nvSpPr>
        <p:spPr>
          <a:xfrm>
            <a:off x="2718054" y="3566160"/>
            <a:ext cx="6094476" cy="2585323"/>
          </a:xfrm>
          <a:prstGeom prst="rect">
            <a:avLst/>
          </a:prstGeom>
          <a:noFill/>
        </p:spPr>
        <p:txBody>
          <a:bodyPr wrap="square">
            <a:spAutoFit/>
          </a:bodyPr>
          <a:lstStyle/>
          <a:p>
            <a:pPr algn="ctr"/>
            <a:br>
              <a:rPr lang="en-US" sz="1800" b="1" dirty="0">
                <a:solidFill>
                  <a:schemeClr val="tx1">
                    <a:lumMod val="85000"/>
                    <a:lumOff val="15000"/>
                  </a:schemeClr>
                </a:solidFill>
              </a:rPr>
            </a:br>
            <a:r>
              <a:rPr lang="en-US" sz="1800" b="1" dirty="0">
                <a:solidFill>
                  <a:schemeClr val="tx1">
                    <a:lumMod val="85000"/>
                    <a:lumOff val="15000"/>
                  </a:schemeClr>
                </a:solidFill>
              </a:rPr>
              <a:t>Did you have to remove any additional people?</a:t>
            </a:r>
            <a:br>
              <a:rPr lang="en-US" sz="1800" b="1" dirty="0">
                <a:solidFill>
                  <a:schemeClr val="tx1">
                    <a:lumMod val="85000"/>
                    <a:lumOff val="15000"/>
                  </a:schemeClr>
                </a:solidFill>
              </a:rPr>
            </a:br>
            <a:br>
              <a:rPr lang="en-US" sz="1800" b="1" dirty="0">
                <a:solidFill>
                  <a:schemeClr val="tx1">
                    <a:lumMod val="85000"/>
                    <a:lumOff val="15000"/>
                  </a:schemeClr>
                </a:solidFill>
              </a:rPr>
            </a:br>
            <a:br>
              <a:rPr lang="en-US" sz="1800" b="1" dirty="0">
                <a:solidFill>
                  <a:schemeClr val="tx1">
                    <a:lumMod val="85000"/>
                    <a:lumOff val="15000"/>
                  </a:schemeClr>
                </a:solidFill>
              </a:rPr>
            </a:br>
            <a:r>
              <a:rPr lang="en-US" sz="1800" b="1" dirty="0">
                <a:solidFill>
                  <a:schemeClr val="tx1">
                    <a:lumMod val="85000"/>
                    <a:lumOff val="15000"/>
                  </a:schemeClr>
                </a:solidFill>
              </a:rPr>
              <a:t>If you do not have at least 2 people holding you ladder, you are in trouble. </a:t>
            </a:r>
            <a:br>
              <a:rPr lang="en-US" sz="1800" b="1" dirty="0">
                <a:solidFill>
                  <a:schemeClr val="tx1">
                    <a:lumMod val="85000"/>
                    <a:lumOff val="15000"/>
                  </a:schemeClr>
                </a:solidFill>
              </a:rPr>
            </a:br>
            <a:br>
              <a:rPr lang="en-US" sz="1800" b="1" dirty="0">
                <a:solidFill>
                  <a:schemeClr val="tx1">
                    <a:lumMod val="85000"/>
                    <a:lumOff val="15000"/>
                  </a:schemeClr>
                </a:solidFill>
              </a:rPr>
            </a:br>
            <a:r>
              <a:rPr lang="en-US" sz="1800" b="1" dirty="0">
                <a:solidFill>
                  <a:schemeClr val="tx1">
                    <a:lumMod val="85000"/>
                    <a:lumOff val="15000"/>
                  </a:schemeClr>
                </a:solidFill>
              </a:rPr>
              <a:t>This is an exercise to emphasize the need to hire and retain the right people.</a:t>
            </a:r>
            <a:endParaRPr lang="en-US" dirty="0"/>
          </a:p>
        </p:txBody>
      </p:sp>
    </p:spTree>
    <p:extLst>
      <p:ext uri="{BB962C8B-B14F-4D97-AF65-F5344CB8AC3E}">
        <p14:creationId xmlns:p14="http://schemas.microsoft.com/office/powerpoint/2010/main" val="2850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E648-491D-D3DE-F8CC-B516FC94E999}"/>
              </a:ext>
            </a:extLst>
          </p:cNvPr>
          <p:cNvSpPr>
            <a:spLocks noGrp="1"/>
          </p:cNvSpPr>
          <p:nvPr>
            <p:ph type="title"/>
          </p:nvPr>
        </p:nvSpPr>
        <p:spPr/>
        <p:txBody>
          <a:bodyPr>
            <a:normAutofit/>
          </a:bodyPr>
          <a:lstStyle/>
          <a:p>
            <a:r>
              <a:rPr lang="en-US" dirty="0"/>
              <a:t>PROBLEMS HR LEADERS ARE FACING!</a:t>
            </a:r>
          </a:p>
        </p:txBody>
      </p:sp>
      <p:graphicFrame>
        <p:nvGraphicFramePr>
          <p:cNvPr id="5" name="Content Placeholder 2">
            <a:extLst>
              <a:ext uri="{FF2B5EF4-FFF2-40B4-BE49-F238E27FC236}">
                <a16:creationId xmlns:a16="http://schemas.microsoft.com/office/drawing/2014/main" id="{2E6E408C-C1EF-3E19-BDA9-3673059D15A3}"/>
              </a:ext>
            </a:extLst>
          </p:cNvPr>
          <p:cNvGraphicFramePr>
            <a:graphicFrameLocks noGrp="1"/>
          </p:cNvGraphicFramePr>
          <p:nvPr>
            <p:ph idx="1"/>
            <p:extLst>
              <p:ext uri="{D42A27DB-BD31-4B8C-83A1-F6EECF244321}">
                <p14:modId xmlns:p14="http://schemas.microsoft.com/office/powerpoint/2010/main" val="4192429053"/>
              </p:ext>
            </p:extLst>
          </p:nvPr>
        </p:nvGraphicFramePr>
        <p:xfrm>
          <a:off x="795528" y="1892808"/>
          <a:ext cx="10570464" cy="399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14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4CC3-D243-11BD-E867-CCF0F33E5B97}"/>
              </a:ext>
            </a:extLst>
          </p:cNvPr>
          <p:cNvSpPr>
            <a:spLocks noGrp="1"/>
          </p:cNvSpPr>
          <p:nvPr>
            <p:ph type="title"/>
          </p:nvPr>
        </p:nvSpPr>
        <p:spPr/>
        <p:txBody>
          <a:bodyPr>
            <a:normAutofit/>
          </a:bodyPr>
          <a:lstStyle/>
          <a:p>
            <a:r>
              <a:rPr lang="en-US" dirty="0"/>
              <a:t>Attracting Candidates</a:t>
            </a:r>
          </a:p>
        </p:txBody>
      </p:sp>
      <p:graphicFrame>
        <p:nvGraphicFramePr>
          <p:cNvPr id="5" name="Content Placeholder 2">
            <a:extLst>
              <a:ext uri="{FF2B5EF4-FFF2-40B4-BE49-F238E27FC236}">
                <a16:creationId xmlns:a16="http://schemas.microsoft.com/office/drawing/2014/main" id="{BCFE1FBA-F4FA-4E05-1E56-72C19D3CD0CF}"/>
              </a:ext>
            </a:extLst>
          </p:cNvPr>
          <p:cNvGraphicFramePr>
            <a:graphicFrameLocks noGrp="1"/>
          </p:cNvGraphicFramePr>
          <p:nvPr>
            <p:ph idx="1"/>
            <p:extLst>
              <p:ext uri="{D42A27DB-BD31-4B8C-83A1-F6EECF244321}">
                <p14:modId xmlns:p14="http://schemas.microsoft.com/office/powerpoint/2010/main" val="414249284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94760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1060</TotalTime>
  <Words>1635</Words>
  <Application>Microsoft Office PowerPoint</Application>
  <PresentationFormat>Widescreen</PresentationFormat>
  <Paragraphs>146</Paragraphs>
  <Slides>26</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Retrospect</vt:lpstr>
      <vt:lpstr>HR EMPLOYEE RELATIONS  2020 and Beyond</vt:lpstr>
      <vt:lpstr>Agreements</vt:lpstr>
      <vt:lpstr>PowerPoint Presentation</vt:lpstr>
      <vt:lpstr>Team Building</vt:lpstr>
      <vt:lpstr>Think of your current team (direct reports, peers, or both) Those who you depend on to get your work done. How many do you have?   1. Remove those who need constant reminding. Chasing after people is too much work. They are not dependable.   2. Remove those who behave casually. Leadership is intentional… It does not just happen.   3. Remove the resume builders. Looking at other ladders while holding yours up is not a confidence builder.   4. Remove unhappy people. Anyone can have a bad day, but not an unhappy life.   5. Remove those who are just riding it out to retirement. This person will drop you ladder when the time is right for them.   </vt:lpstr>
      <vt:lpstr>6. Remove those who criticize your leadership. They cannot hold you up if they don’t believe you should be up there.  7. Remove those with absentee problems. They won’t be available when you need them to hold you up.   8.  Remove the blame-shifters. Accountability is a must!  9. Remove your gossipers and troublemakers. They can’t cooperate w/others; will fail at teamwork.   10. Remove those that are not self-aware. They will not be able to provide you an accurate description of their ability.   How many are left holding your ladder?         Can you reach your destined vision with those left holding your ladder?  </vt:lpstr>
      <vt:lpstr>ENSURE THAT THOSE LEFT HOLDING YOUR LADDER HAVE THE FOLLOWING:  1) They are the foundation of your organization.   2)They are the ones who allow you to reach your highest potential.  3) They have the ladder held so securely that you don’t have to fret or worry about falling.   4) They understand their purpose and why their role is important.  5) They cope with disappointment as well as success?     </vt:lpstr>
      <vt:lpstr>PROBLEMS HR LEADERS ARE FACING!</vt:lpstr>
      <vt:lpstr>Attracting Candidates</vt:lpstr>
      <vt:lpstr>Retaining Quality Workers</vt:lpstr>
      <vt:lpstr>Expectations of Multi-Generational Workforce</vt:lpstr>
      <vt:lpstr>Government Restrictions</vt:lpstr>
      <vt:lpstr>Expectations of Business Partners</vt:lpstr>
      <vt:lpstr>Keeping up with technology</vt:lpstr>
      <vt:lpstr>Supporting Employee Wellbeing</vt:lpstr>
      <vt:lpstr>Why do you have to deal with this?</vt:lpstr>
      <vt:lpstr>What happens if you don’t deal with it?</vt:lpstr>
      <vt:lpstr>Symptoms of a Dysfunctional Workforce</vt:lpstr>
      <vt:lpstr>Are you convinced that being proactive in dealing with the workplace problems is a must?    Let me show you more…</vt:lpstr>
      <vt:lpstr>After the “Great Resignation” will things ever go back to our previous “normal”?  Has the change forced us to change our HR perspectives?</vt:lpstr>
      <vt:lpstr>Counting up the Costs…</vt:lpstr>
      <vt:lpstr>Can you afford to turn a blind eye?   Do you now feel more obligated to deal with the problems?</vt:lpstr>
      <vt:lpstr>You are important to your organization</vt:lpstr>
      <vt:lpstr>Some will laugh at this, but we all know it’s true!</vt:lpstr>
      <vt:lpstr>What questions may I address?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RELATIONS The Greatest Part of a Manager’s Job</dc:title>
  <dc:creator>Dori Woodruff</dc:creator>
  <cp:lastModifiedBy>Dori Woodruff</cp:lastModifiedBy>
  <cp:revision>61</cp:revision>
  <dcterms:created xsi:type="dcterms:W3CDTF">2022-05-13T00:19:40Z</dcterms:created>
  <dcterms:modified xsi:type="dcterms:W3CDTF">2022-08-29T20:34:37Z</dcterms:modified>
</cp:coreProperties>
</file>