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9" r:id="rId3"/>
    <p:sldId id="258" r:id="rId4"/>
    <p:sldId id="260" r:id="rId5"/>
    <p:sldId id="259" r:id="rId6"/>
    <p:sldId id="284" r:id="rId7"/>
    <p:sldId id="285" r:id="rId8"/>
    <p:sldId id="264" r:id="rId9"/>
    <p:sldId id="278" r:id="rId10"/>
    <p:sldId id="273" r:id="rId11"/>
    <p:sldId id="261" r:id="rId12"/>
    <p:sldId id="265" r:id="rId13"/>
    <p:sldId id="263" r:id="rId14"/>
    <p:sldId id="272" r:id="rId15"/>
    <p:sldId id="270" r:id="rId16"/>
    <p:sldId id="271" r:id="rId17"/>
    <p:sldId id="262" r:id="rId18"/>
    <p:sldId id="276" r:id="rId19"/>
    <p:sldId id="266" r:id="rId20"/>
    <p:sldId id="267" r:id="rId21"/>
    <p:sldId id="268" r:id="rId22"/>
    <p:sldId id="283" r:id="rId23"/>
    <p:sldId id="277" r:id="rId24"/>
    <p:sldId id="275" r:id="rId25"/>
    <p:sldId id="280" r:id="rId26"/>
    <p:sldId id="282" r:id="rId27"/>
    <p:sldId id="288"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228" autoAdjust="0"/>
    <p:restoredTop sz="94660"/>
  </p:normalViewPr>
  <p:slideViewPr>
    <p:cSldViewPr snapToGrid="0">
      <p:cViewPr varScale="1">
        <p:scale>
          <a:sx n="45" d="100"/>
          <a:sy n="45" d="100"/>
        </p:scale>
        <p:origin x="72"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641FD68-63C5-415D-79C4-FA099B50614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CBC9E912-8116-90C0-6043-45461B160DF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F89D0A79-7400-F3E0-FB6A-ED6B2A0A2B32}"/>
              </a:ext>
            </a:extLst>
          </p:cNvPr>
          <p:cNvSpPr>
            <a:spLocks noGrp="1"/>
          </p:cNvSpPr>
          <p:nvPr>
            <p:ph type="dt" sz="half" idx="10"/>
          </p:nvPr>
        </p:nvSpPr>
        <p:spPr/>
        <p:txBody>
          <a:bodyPr/>
          <a:lstStyle/>
          <a:p>
            <a:fld id="{1CC04838-BE82-4C16-97A0-C7AE5E657F6C}" type="datetimeFigureOut">
              <a:rPr lang="en-US" smtClean="0"/>
              <a:t>3/9/2023</a:t>
            </a:fld>
            <a:endParaRPr lang="en-US"/>
          </a:p>
        </p:txBody>
      </p:sp>
      <p:sp>
        <p:nvSpPr>
          <p:cNvPr id="5" name="Footer Placeholder 4">
            <a:extLst>
              <a:ext uri="{FF2B5EF4-FFF2-40B4-BE49-F238E27FC236}">
                <a16:creationId xmlns:a16="http://schemas.microsoft.com/office/drawing/2014/main" xmlns="" id="{04BC2E0B-8B79-D560-2E44-5F21BC3A14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D62221F-C9A8-B26D-E5F8-1FDDD9B07CBB}"/>
              </a:ext>
            </a:extLst>
          </p:cNvPr>
          <p:cNvSpPr>
            <a:spLocks noGrp="1"/>
          </p:cNvSpPr>
          <p:nvPr>
            <p:ph type="sldNum" sz="quarter" idx="12"/>
          </p:nvPr>
        </p:nvSpPr>
        <p:spPr/>
        <p:txBody>
          <a:bodyPr/>
          <a:lstStyle/>
          <a:p>
            <a:fld id="{5E8AF044-5B3C-43B5-9292-967FD0F95FCA}" type="slidenum">
              <a:rPr lang="en-US" smtClean="0"/>
              <a:t>‹#›</a:t>
            </a:fld>
            <a:endParaRPr lang="en-US"/>
          </a:p>
        </p:txBody>
      </p:sp>
      <p:pic>
        <p:nvPicPr>
          <p:cNvPr id="8" name="Picture 7" descr="Graphical user interface&#10;&#10;Description automatically generated with medium confidence">
            <a:extLst>
              <a:ext uri="{FF2B5EF4-FFF2-40B4-BE49-F238E27FC236}">
                <a16:creationId xmlns:a16="http://schemas.microsoft.com/office/drawing/2014/main" xmlns="" id="{95939689-6089-45A6-9DCF-FB5742EFFAB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74440" y="5349875"/>
            <a:ext cx="1636560" cy="1636560"/>
          </a:xfrm>
          <a:prstGeom prst="rect">
            <a:avLst/>
          </a:prstGeom>
        </p:spPr>
      </p:pic>
    </p:spTree>
    <p:extLst>
      <p:ext uri="{BB962C8B-B14F-4D97-AF65-F5344CB8AC3E}">
        <p14:creationId xmlns:p14="http://schemas.microsoft.com/office/powerpoint/2010/main" val="34175484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E199D04-233C-97A7-3850-EC7D3175263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D19446E7-8DEF-FBA6-5411-35CECF10C8B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3A8C70B-6D72-C430-2910-ECE64E3B863B}"/>
              </a:ext>
            </a:extLst>
          </p:cNvPr>
          <p:cNvSpPr>
            <a:spLocks noGrp="1"/>
          </p:cNvSpPr>
          <p:nvPr>
            <p:ph type="dt" sz="half" idx="10"/>
          </p:nvPr>
        </p:nvSpPr>
        <p:spPr/>
        <p:txBody>
          <a:bodyPr/>
          <a:lstStyle/>
          <a:p>
            <a:fld id="{1CC04838-BE82-4C16-97A0-C7AE5E657F6C}" type="datetimeFigureOut">
              <a:rPr lang="en-US" smtClean="0"/>
              <a:t>3/9/2023</a:t>
            </a:fld>
            <a:endParaRPr lang="en-US"/>
          </a:p>
        </p:txBody>
      </p:sp>
      <p:sp>
        <p:nvSpPr>
          <p:cNvPr id="5" name="Footer Placeholder 4">
            <a:extLst>
              <a:ext uri="{FF2B5EF4-FFF2-40B4-BE49-F238E27FC236}">
                <a16:creationId xmlns:a16="http://schemas.microsoft.com/office/drawing/2014/main" xmlns="" id="{77764B63-AC11-95E7-5F7C-ED0F32957B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15326DE-8AD7-C550-C60D-31A3EBD56525}"/>
              </a:ext>
            </a:extLst>
          </p:cNvPr>
          <p:cNvSpPr>
            <a:spLocks noGrp="1"/>
          </p:cNvSpPr>
          <p:nvPr>
            <p:ph type="sldNum" sz="quarter" idx="12"/>
          </p:nvPr>
        </p:nvSpPr>
        <p:spPr/>
        <p:txBody>
          <a:bodyPr/>
          <a:lstStyle/>
          <a:p>
            <a:fld id="{5E8AF044-5B3C-43B5-9292-967FD0F95FCA}" type="slidenum">
              <a:rPr lang="en-US" smtClean="0"/>
              <a:t>‹#›</a:t>
            </a:fld>
            <a:endParaRPr lang="en-US"/>
          </a:p>
        </p:txBody>
      </p:sp>
      <p:pic>
        <p:nvPicPr>
          <p:cNvPr id="7" name="Picture 6" descr="Graphical user interface&#10;&#10;Description automatically generated with medium confidence">
            <a:extLst>
              <a:ext uri="{FF2B5EF4-FFF2-40B4-BE49-F238E27FC236}">
                <a16:creationId xmlns:a16="http://schemas.microsoft.com/office/drawing/2014/main" xmlns="" id="{A966B1BD-913B-4FBE-B4EB-4FCEDDCFA1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74440" y="5349875"/>
            <a:ext cx="1636560" cy="1636560"/>
          </a:xfrm>
          <a:prstGeom prst="rect">
            <a:avLst/>
          </a:prstGeom>
        </p:spPr>
      </p:pic>
    </p:spTree>
    <p:extLst>
      <p:ext uri="{BB962C8B-B14F-4D97-AF65-F5344CB8AC3E}">
        <p14:creationId xmlns:p14="http://schemas.microsoft.com/office/powerpoint/2010/main" val="35434170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FD27A1DC-94D5-62DD-13C2-130AD8B45EC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F1169E4A-811A-C385-A09E-722D43A5EA2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21367FA-8F9E-F9AF-5B0A-2BADC5C20315}"/>
              </a:ext>
            </a:extLst>
          </p:cNvPr>
          <p:cNvSpPr>
            <a:spLocks noGrp="1"/>
          </p:cNvSpPr>
          <p:nvPr>
            <p:ph type="dt" sz="half" idx="10"/>
          </p:nvPr>
        </p:nvSpPr>
        <p:spPr/>
        <p:txBody>
          <a:bodyPr/>
          <a:lstStyle/>
          <a:p>
            <a:fld id="{1CC04838-BE82-4C16-97A0-C7AE5E657F6C}" type="datetimeFigureOut">
              <a:rPr lang="en-US" smtClean="0"/>
              <a:t>3/9/2023</a:t>
            </a:fld>
            <a:endParaRPr lang="en-US"/>
          </a:p>
        </p:txBody>
      </p:sp>
      <p:sp>
        <p:nvSpPr>
          <p:cNvPr id="5" name="Footer Placeholder 4">
            <a:extLst>
              <a:ext uri="{FF2B5EF4-FFF2-40B4-BE49-F238E27FC236}">
                <a16:creationId xmlns:a16="http://schemas.microsoft.com/office/drawing/2014/main" xmlns="" id="{68480E80-126A-BEDB-8D22-B8AD83B9F6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62CD2E4-D39F-B598-0455-DF6A556B71BE}"/>
              </a:ext>
            </a:extLst>
          </p:cNvPr>
          <p:cNvSpPr>
            <a:spLocks noGrp="1"/>
          </p:cNvSpPr>
          <p:nvPr>
            <p:ph type="sldNum" sz="quarter" idx="12"/>
          </p:nvPr>
        </p:nvSpPr>
        <p:spPr/>
        <p:txBody>
          <a:bodyPr/>
          <a:lstStyle/>
          <a:p>
            <a:fld id="{5E8AF044-5B3C-43B5-9292-967FD0F95FCA}" type="slidenum">
              <a:rPr lang="en-US" smtClean="0"/>
              <a:t>‹#›</a:t>
            </a:fld>
            <a:endParaRPr lang="en-US"/>
          </a:p>
        </p:txBody>
      </p:sp>
      <p:pic>
        <p:nvPicPr>
          <p:cNvPr id="7" name="Picture 6" descr="Graphical user interface&#10;&#10;Description automatically generated with medium confidence">
            <a:extLst>
              <a:ext uri="{FF2B5EF4-FFF2-40B4-BE49-F238E27FC236}">
                <a16:creationId xmlns:a16="http://schemas.microsoft.com/office/drawing/2014/main" xmlns="" id="{28EECE20-FCEF-432A-B060-C525D7519A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74440" y="5349875"/>
            <a:ext cx="1636560" cy="1636560"/>
          </a:xfrm>
          <a:prstGeom prst="rect">
            <a:avLst/>
          </a:prstGeom>
        </p:spPr>
      </p:pic>
    </p:spTree>
    <p:extLst>
      <p:ext uri="{BB962C8B-B14F-4D97-AF65-F5344CB8AC3E}">
        <p14:creationId xmlns:p14="http://schemas.microsoft.com/office/powerpoint/2010/main" val="494583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4490FE-A72E-1ACF-DDF6-1E6B910A65D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4777755A-7E10-FA3B-83D5-EB007CE0BAA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EC9F9D1-A809-EA97-F179-1B6BA92F01C3}"/>
              </a:ext>
            </a:extLst>
          </p:cNvPr>
          <p:cNvSpPr>
            <a:spLocks noGrp="1"/>
          </p:cNvSpPr>
          <p:nvPr>
            <p:ph type="dt" sz="half" idx="10"/>
          </p:nvPr>
        </p:nvSpPr>
        <p:spPr/>
        <p:txBody>
          <a:bodyPr/>
          <a:lstStyle/>
          <a:p>
            <a:fld id="{1CC04838-BE82-4C16-97A0-C7AE5E657F6C}" type="datetimeFigureOut">
              <a:rPr lang="en-US" smtClean="0"/>
              <a:t>3/9/2023</a:t>
            </a:fld>
            <a:endParaRPr lang="en-US"/>
          </a:p>
        </p:txBody>
      </p:sp>
      <p:sp>
        <p:nvSpPr>
          <p:cNvPr id="5" name="Footer Placeholder 4">
            <a:extLst>
              <a:ext uri="{FF2B5EF4-FFF2-40B4-BE49-F238E27FC236}">
                <a16:creationId xmlns:a16="http://schemas.microsoft.com/office/drawing/2014/main" xmlns="" id="{9CEE2514-A050-7FD1-46F3-260F586F92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8E6BF06-DEC9-B3A4-5E78-C147FC2F3144}"/>
              </a:ext>
            </a:extLst>
          </p:cNvPr>
          <p:cNvSpPr>
            <a:spLocks noGrp="1"/>
          </p:cNvSpPr>
          <p:nvPr>
            <p:ph type="sldNum" sz="quarter" idx="12"/>
          </p:nvPr>
        </p:nvSpPr>
        <p:spPr/>
        <p:txBody>
          <a:bodyPr/>
          <a:lstStyle/>
          <a:p>
            <a:fld id="{5E8AF044-5B3C-43B5-9292-967FD0F95FCA}" type="slidenum">
              <a:rPr lang="en-US" smtClean="0"/>
              <a:t>‹#›</a:t>
            </a:fld>
            <a:endParaRPr lang="en-US"/>
          </a:p>
        </p:txBody>
      </p:sp>
      <p:pic>
        <p:nvPicPr>
          <p:cNvPr id="7" name="Picture 6" descr="Graphical user interface&#10;&#10;Description automatically generated with medium confidence">
            <a:extLst>
              <a:ext uri="{FF2B5EF4-FFF2-40B4-BE49-F238E27FC236}">
                <a16:creationId xmlns:a16="http://schemas.microsoft.com/office/drawing/2014/main" xmlns="" id="{AE204CE5-DAFF-4659-8335-73592EBCA3B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74440" y="5349875"/>
            <a:ext cx="1636560" cy="1636560"/>
          </a:xfrm>
          <a:prstGeom prst="rect">
            <a:avLst/>
          </a:prstGeom>
        </p:spPr>
      </p:pic>
    </p:spTree>
    <p:extLst>
      <p:ext uri="{BB962C8B-B14F-4D97-AF65-F5344CB8AC3E}">
        <p14:creationId xmlns:p14="http://schemas.microsoft.com/office/powerpoint/2010/main" val="19590952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C4AE242-2F3E-C357-79B0-81CA1415556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9246C283-3F09-FC23-21A4-F7D5CCBB961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8B664C8C-15BE-746D-0864-11BEC4649B55}"/>
              </a:ext>
            </a:extLst>
          </p:cNvPr>
          <p:cNvSpPr>
            <a:spLocks noGrp="1"/>
          </p:cNvSpPr>
          <p:nvPr>
            <p:ph type="dt" sz="half" idx="10"/>
          </p:nvPr>
        </p:nvSpPr>
        <p:spPr/>
        <p:txBody>
          <a:bodyPr/>
          <a:lstStyle/>
          <a:p>
            <a:fld id="{1CC04838-BE82-4C16-97A0-C7AE5E657F6C}" type="datetimeFigureOut">
              <a:rPr lang="en-US" smtClean="0"/>
              <a:t>3/9/2023</a:t>
            </a:fld>
            <a:endParaRPr lang="en-US"/>
          </a:p>
        </p:txBody>
      </p:sp>
      <p:sp>
        <p:nvSpPr>
          <p:cNvPr id="5" name="Footer Placeholder 4">
            <a:extLst>
              <a:ext uri="{FF2B5EF4-FFF2-40B4-BE49-F238E27FC236}">
                <a16:creationId xmlns:a16="http://schemas.microsoft.com/office/drawing/2014/main" xmlns="" id="{3D819521-07AD-3AEC-DB4B-ECFE7B6C2E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C7D1341-CDF3-8EED-9FEE-7008CA4458F7}"/>
              </a:ext>
            </a:extLst>
          </p:cNvPr>
          <p:cNvSpPr>
            <a:spLocks noGrp="1"/>
          </p:cNvSpPr>
          <p:nvPr>
            <p:ph type="sldNum" sz="quarter" idx="12"/>
          </p:nvPr>
        </p:nvSpPr>
        <p:spPr/>
        <p:txBody>
          <a:bodyPr/>
          <a:lstStyle/>
          <a:p>
            <a:fld id="{5E8AF044-5B3C-43B5-9292-967FD0F95FCA}" type="slidenum">
              <a:rPr lang="en-US" smtClean="0"/>
              <a:t>‹#›</a:t>
            </a:fld>
            <a:endParaRPr lang="en-US"/>
          </a:p>
        </p:txBody>
      </p:sp>
      <p:pic>
        <p:nvPicPr>
          <p:cNvPr id="7" name="Picture 6" descr="Graphical user interface&#10;&#10;Description automatically generated with medium confidence">
            <a:extLst>
              <a:ext uri="{FF2B5EF4-FFF2-40B4-BE49-F238E27FC236}">
                <a16:creationId xmlns:a16="http://schemas.microsoft.com/office/drawing/2014/main" xmlns="" id="{BCC63699-B919-4459-9DD5-F87E6801367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74440" y="5349875"/>
            <a:ext cx="1636560" cy="1636560"/>
          </a:xfrm>
          <a:prstGeom prst="rect">
            <a:avLst/>
          </a:prstGeom>
        </p:spPr>
      </p:pic>
    </p:spTree>
    <p:extLst>
      <p:ext uri="{BB962C8B-B14F-4D97-AF65-F5344CB8AC3E}">
        <p14:creationId xmlns:p14="http://schemas.microsoft.com/office/powerpoint/2010/main" val="2527959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262EB07-9C89-A625-90D4-1C02519B313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44CEBAC4-A1F6-8B07-4D46-C802A0E77D1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19170200-5581-A986-F836-20D35E0772B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2519B033-AB4C-AEB4-82F7-43F6634C34F1}"/>
              </a:ext>
            </a:extLst>
          </p:cNvPr>
          <p:cNvSpPr>
            <a:spLocks noGrp="1"/>
          </p:cNvSpPr>
          <p:nvPr>
            <p:ph type="dt" sz="half" idx="10"/>
          </p:nvPr>
        </p:nvSpPr>
        <p:spPr/>
        <p:txBody>
          <a:bodyPr/>
          <a:lstStyle/>
          <a:p>
            <a:fld id="{1CC04838-BE82-4C16-97A0-C7AE5E657F6C}" type="datetimeFigureOut">
              <a:rPr lang="en-US" smtClean="0"/>
              <a:t>3/9/2023</a:t>
            </a:fld>
            <a:endParaRPr lang="en-US"/>
          </a:p>
        </p:txBody>
      </p:sp>
      <p:sp>
        <p:nvSpPr>
          <p:cNvPr id="6" name="Footer Placeholder 5">
            <a:extLst>
              <a:ext uri="{FF2B5EF4-FFF2-40B4-BE49-F238E27FC236}">
                <a16:creationId xmlns:a16="http://schemas.microsoft.com/office/drawing/2014/main" xmlns="" id="{353AE594-16E1-82A9-A826-89A335AFEE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32C94313-958D-60D4-D89B-267F7B997324}"/>
              </a:ext>
            </a:extLst>
          </p:cNvPr>
          <p:cNvSpPr>
            <a:spLocks noGrp="1"/>
          </p:cNvSpPr>
          <p:nvPr>
            <p:ph type="sldNum" sz="quarter" idx="12"/>
          </p:nvPr>
        </p:nvSpPr>
        <p:spPr/>
        <p:txBody>
          <a:bodyPr/>
          <a:lstStyle/>
          <a:p>
            <a:fld id="{5E8AF044-5B3C-43B5-9292-967FD0F95FCA}" type="slidenum">
              <a:rPr lang="en-US" smtClean="0"/>
              <a:t>‹#›</a:t>
            </a:fld>
            <a:endParaRPr lang="en-US"/>
          </a:p>
        </p:txBody>
      </p:sp>
      <p:pic>
        <p:nvPicPr>
          <p:cNvPr id="8" name="Picture 7" descr="Graphical user interface&#10;&#10;Description automatically generated with medium confidence">
            <a:extLst>
              <a:ext uri="{FF2B5EF4-FFF2-40B4-BE49-F238E27FC236}">
                <a16:creationId xmlns:a16="http://schemas.microsoft.com/office/drawing/2014/main" xmlns="" id="{251E0E8C-CEC0-47C6-9959-00129E77649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74440" y="5349875"/>
            <a:ext cx="1636560" cy="1636560"/>
          </a:xfrm>
          <a:prstGeom prst="rect">
            <a:avLst/>
          </a:prstGeom>
        </p:spPr>
      </p:pic>
    </p:spTree>
    <p:extLst>
      <p:ext uri="{BB962C8B-B14F-4D97-AF65-F5344CB8AC3E}">
        <p14:creationId xmlns:p14="http://schemas.microsoft.com/office/powerpoint/2010/main" val="3951066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1401BF2-4492-50B6-E84B-495FC09DE68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1DD00371-4CCC-E387-3808-33090220E8A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6D029EE0-0744-A7AF-4F7C-59926C7D111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B20EF3DD-DB8B-AA27-5F0B-49F910147ED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87571232-1F2D-27E2-2971-303C581B047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8BAA5451-AF10-C6B9-F88A-76B2E433F0CA}"/>
              </a:ext>
            </a:extLst>
          </p:cNvPr>
          <p:cNvSpPr>
            <a:spLocks noGrp="1"/>
          </p:cNvSpPr>
          <p:nvPr>
            <p:ph type="dt" sz="half" idx="10"/>
          </p:nvPr>
        </p:nvSpPr>
        <p:spPr/>
        <p:txBody>
          <a:bodyPr/>
          <a:lstStyle/>
          <a:p>
            <a:fld id="{1CC04838-BE82-4C16-97A0-C7AE5E657F6C}" type="datetimeFigureOut">
              <a:rPr lang="en-US" smtClean="0"/>
              <a:t>3/9/2023</a:t>
            </a:fld>
            <a:endParaRPr lang="en-US"/>
          </a:p>
        </p:txBody>
      </p:sp>
      <p:sp>
        <p:nvSpPr>
          <p:cNvPr id="8" name="Footer Placeholder 7">
            <a:extLst>
              <a:ext uri="{FF2B5EF4-FFF2-40B4-BE49-F238E27FC236}">
                <a16:creationId xmlns:a16="http://schemas.microsoft.com/office/drawing/2014/main" xmlns="" id="{C237AAF1-1366-EBA0-9132-438D4CD0693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75674C09-53A4-6774-68D4-658837953216}"/>
              </a:ext>
            </a:extLst>
          </p:cNvPr>
          <p:cNvSpPr>
            <a:spLocks noGrp="1"/>
          </p:cNvSpPr>
          <p:nvPr>
            <p:ph type="sldNum" sz="quarter" idx="12"/>
          </p:nvPr>
        </p:nvSpPr>
        <p:spPr/>
        <p:txBody>
          <a:bodyPr/>
          <a:lstStyle/>
          <a:p>
            <a:fld id="{5E8AF044-5B3C-43B5-9292-967FD0F95FCA}" type="slidenum">
              <a:rPr lang="en-US" smtClean="0"/>
              <a:t>‹#›</a:t>
            </a:fld>
            <a:endParaRPr lang="en-US"/>
          </a:p>
        </p:txBody>
      </p:sp>
      <p:pic>
        <p:nvPicPr>
          <p:cNvPr id="10" name="Picture 9" descr="Graphical user interface&#10;&#10;Description automatically generated with medium confidence">
            <a:extLst>
              <a:ext uri="{FF2B5EF4-FFF2-40B4-BE49-F238E27FC236}">
                <a16:creationId xmlns:a16="http://schemas.microsoft.com/office/drawing/2014/main" xmlns="" id="{0F0A5B30-A6D6-46BD-A6F4-492E3B7800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74440" y="5349875"/>
            <a:ext cx="1636560" cy="1636560"/>
          </a:xfrm>
          <a:prstGeom prst="rect">
            <a:avLst/>
          </a:prstGeom>
        </p:spPr>
      </p:pic>
    </p:spTree>
    <p:extLst>
      <p:ext uri="{BB962C8B-B14F-4D97-AF65-F5344CB8AC3E}">
        <p14:creationId xmlns:p14="http://schemas.microsoft.com/office/powerpoint/2010/main" val="3001599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355031D-CEFF-F70D-F6B9-AF5A1C68991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81788919-B6BC-1AC8-AF59-EA09769009A2}"/>
              </a:ext>
            </a:extLst>
          </p:cNvPr>
          <p:cNvSpPr>
            <a:spLocks noGrp="1"/>
          </p:cNvSpPr>
          <p:nvPr>
            <p:ph type="dt" sz="half" idx="10"/>
          </p:nvPr>
        </p:nvSpPr>
        <p:spPr/>
        <p:txBody>
          <a:bodyPr/>
          <a:lstStyle/>
          <a:p>
            <a:fld id="{1CC04838-BE82-4C16-97A0-C7AE5E657F6C}" type="datetimeFigureOut">
              <a:rPr lang="en-US" smtClean="0"/>
              <a:t>3/9/2023</a:t>
            </a:fld>
            <a:endParaRPr lang="en-US"/>
          </a:p>
        </p:txBody>
      </p:sp>
      <p:sp>
        <p:nvSpPr>
          <p:cNvPr id="4" name="Footer Placeholder 3">
            <a:extLst>
              <a:ext uri="{FF2B5EF4-FFF2-40B4-BE49-F238E27FC236}">
                <a16:creationId xmlns:a16="http://schemas.microsoft.com/office/drawing/2014/main" xmlns="" id="{869874E5-3338-86E2-EB2B-778FC718E0D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7E904A42-3863-4ADF-17AC-6F83EC7ACC17}"/>
              </a:ext>
            </a:extLst>
          </p:cNvPr>
          <p:cNvSpPr>
            <a:spLocks noGrp="1"/>
          </p:cNvSpPr>
          <p:nvPr>
            <p:ph type="sldNum" sz="quarter" idx="12"/>
          </p:nvPr>
        </p:nvSpPr>
        <p:spPr/>
        <p:txBody>
          <a:bodyPr/>
          <a:lstStyle/>
          <a:p>
            <a:fld id="{5E8AF044-5B3C-43B5-9292-967FD0F95FCA}" type="slidenum">
              <a:rPr lang="en-US" smtClean="0"/>
              <a:t>‹#›</a:t>
            </a:fld>
            <a:endParaRPr lang="en-US"/>
          </a:p>
        </p:txBody>
      </p:sp>
      <p:pic>
        <p:nvPicPr>
          <p:cNvPr id="6" name="Picture 5" descr="Graphical user interface&#10;&#10;Description automatically generated with medium confidence">
            <a:extLst>
              <a:ext uri="{FF2B5EF4-FFF2-40B4-BE49-F238E27FC236}">
                <a16:creationId xmlns:a16="http://schemas.microsoft.com/office/drawing/2014/main" xmlns="" id="{D102B0C2-CE50-4AB6-9F1B-4B1FBF89523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74440" y="5349875"/>
            <a:ext cx="1636560" cy="1636560"/>
          </a:xfrm>
          <a:prstGeom prst="rect">
            <a:avLst/>
          </a:prstGeom>
        </p:spPr>
      </p:pic>
    </p:spTree>
    <p:extLst>
      <p:ext uri="{BB962C8B-B14F-4D97-AF65-F5344CB8AC3E}">
        <p14:creationId xmlns:p14="http://schemas.microsoft.com/office/powerpoint/2010/main" val="621529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26806603-752D-7F01-08A3-7BBB2598E563}"/>
              </a:ext>
            </a:extLst>
          </p:cNvPr>
          <p:cNvSpPr>
            <a:spLocks noGrp="1"/>
          </p:cNvSpPr>
          <p:nvPr>
            <p:ph type="dt" sz="half" idx="10"/>
          </p:nvPr>
        </p:nvSpPr>
        <p:spPr/>
        <p:txBody>
          <a:bodyPr/>
          <a:lstStyle/>
          <a:p>
            <a:fld id="{1CC04838-BE82-4C16-97A0-C7AE5E657F6C}" type="datetimeFigureOut">
              <a:rPr lang="en-US" smtClean="0"/>
              <a:t>3/9/2023</a:t>
            </a:fld>
            <a:endParaRPr lang="en-US"/>
          </a:p>
        </p:txBody>
      </p:sp>
      <p:sp>
        <p:nvSpPr>
          <p:cNvPr id="3" name="Footer Placeholder 2">
            <a:extLst>
              <a:ext uri="{FF2B5EF4-FFF2-40B4-BE49-F238E27FC236}">
                <a16:creationId xmlns:a16="http://schemas.microsoft.com/office/drawing/2014/main" xmlns="" id="{26939CE8-3250-5604-B3A2-509416488DE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CD8420AE-3370-D161-B998-2165E7997BCE}"/>
              </a:ext>
            </a:extLst>
          </p:cNvPr>
          <p:cNvSpPr>
            <a:spLocks noGrp="1"/>
          </p:cNvSpPr>
          <p:nvPr>
            <p:ph type="sldNum" sz="quarter" idx="12"/>
          </p:nvPr>
        </p:nvSpPr>
        <p:spPr/>
        <p:txBody>
          <a:bodyPr/>
          <a:lstStyle/>
          <a:p>
            <a:fld id="{5E8AF044-5B3C-43B5-9292-967FD0F95FCA}" type="slidenum">
              <a:rPr lang="en-US" smtClean="0"/>
              <a:t>‹#›</a:t>
            </a:fld>
            <a:endParaRPr lang="en-US"/>
          </a:p>
        </p:txBody>
      </p:sp>
      <p:pic>
        <p:nvPicPr>
          <p:cNvPr id="5" name="Picture 4" descr="Graphical user interface&#10;&#10;Description automatically generated with medium confidence">
            <a:extLst>
              <a:ext uri="{FF2B5EF4-FFF2-40B4-BE49-F238E27FC236}">
                <a16:creationId xmlns:a16="http://schemas.microsoft.com/office/drawing/2014/main" xmlns="" id="{07F2DB73-6355-469E-BC37-9F9751B5DA8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74440" y="5349875"/>
            <a:ext cx="1636560" cy="1636560"/>
          </a:xfrm>
          <a:prstGeom prst="rect">
            <a:avLst/>
          </a:prstGeom>
        </p:spPr>
      </p:pic>
    </p:spTree>
    <p:extLst>
      <p:ext uri="{BB962C8B-B14F-4D97-AF65-F5344CB8AC3E}">
        <p14:creationId xmlns:p14="http://schemas.microsoft.com/office/powerpoint/2010/main" val="1787702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C8C7A1-9875-6681-F943-CADD4E0137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B8E82A75-D8A3-D401-1706-A9F4D49709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4C220CD7-1689-F099-2533-FFE08867EC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56BCA5AF-43E4-C41B-2F0D-D67C24F61820}"/>
              </a:ext>
            </a:extLst>
          </p:cNvPr>
          <p:cNvSpPr>
            <a:spLocks noGrp="1"/>
          </p:cNvSpPr>
          <p:nvPr>
            <p:ph type="dt" sz="half" idx="10"/>
          </p:nvPr>
        </p:nvSpPr>
        <p:spPr/>
        <p:txBody>
          <a:bodyPr/>
          <a:lstStyle/>
          <a:p>
            <a:fld id="{1CC04838-BE82-4C16-97A0-C7AE5E657F6C}" type="datetimeFigureOut">
              <a:rPr lang="en-US" smtClean="0"/>
              <a:t>3/9/2023</a:t>
            </a:fld>
            <a:endParaRPr lang="en-US"/>
          </a:p>
        </p:txBody>
      </p:sp>
      <p:sp>
        <p:nvSpPr>
          <p:cNvPr id="6" name="Footer Placeholder 5">
            <a:extLst>
              <a:ext uri="{FF2B5EF4-FFF2-40B4-BE49-F238E27FC236}">
                <a16:creationId xmlns:a16="http://schemas.microsoft.com/office/drawing/2014/main" xmlns="" id="{E14F1128-4025-2AFB-45F8-3166D44E5E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D66A22E0-6527-91B8-7202-093373600723}"/>
              </a:ext>
            </a:extLst>
          </p:cNvPr>
          <p:cNvSpPr>
            <a:spLocks noGrp="1"/>
          </p:cNvSpPr>
          <p:nvPr>
            <p:ph type="sldNum" sz="quarter" idx="12"/>
          </p:nvPr>
        </p:nvSpPr>
        <p:spPr/>
        <p:txBody>
          <a:bodyPr/>
          <a:lstStyle/>
          <a:p>
            <a:fld id="{5E8AF044-5B3C-43B5-9292-967FD0F95FCA}" type="slidenum">
              <a:rPr lang="en-US" smtClean="0"/>
              <a:t>‹#›</a:t>
            </a:fld>
            <a:endParaRPr lang="en-US"/>
          </a:p>
        </p:txBody>
      </p:sp>
      <p:pic>
        <p:nvPicPr>
          <p:cNvPr id="8" name="Picture 7" descr="Graphical user interface&#10;&#10;Description automatically generated with medium confidence">
            <a:extLst>
              <a:ext uri="{FF2B5EF4-FFF2-40B4-BE49-F238E27FC236}">
                <a16:creationId xmlns:a16="http://schemas.microsoft.com/office/drawing/2014/main" xmlns="" id="{78223C51-361C-4287-A821-313B1524B02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74440" y="5349875"/>
            <a:ext cx="1636560" cy="1636560"/>
          </a:xfrm>
          <a:prstGeom prst="rect">
            <a:avLst/>
          </a:prstGeom>
        </p:spPr>
      </p:pic>
    </p:spTree>
    <p:extLst>
      <p:ext uri="{BB962C8B-B14F-4D97-AF65-F5344CB8AC3E}">
        <p14:creationId xmlns:p14="http://schemas.microsoft.com/office/powerpoint/2010/main" val="1021922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CC8ACBF-6134-B332-6EB9-B35E62849F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97168993-B060-5C23-709A-9C30E3675EA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92A4DD2B-6889-58AC-D029-EDF7FDD44F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C6D45B4A-697B-4583-9382-C8964AD831D4}"/>
              </a:ext>
            </a:extLst>
          </p:cNvPr>
          <p:cNvSpPr>
            <a:spLocks noGrp="1"/>
          </p:cNvSpPr>
          <p:nvPr>
            <p:ph type="dt" sz="half" idx="10"/>
          </p:nvPr>
        </p:nvSpPr>
        <p:spPr/>
        <p:txBody>
          <a:bodyPr/>
          <a:lstStyle/>
          <a:p>
            <a:fld id="{1CC04838-BE82-4C16-97A0-C7AE5E657F6C}" type="datetimeFigureOut">
              <a:rPr lang="en-US" smtClean="0"/>
              <a:t>3/9/2023</a:t>
            </a:fld>
            <a:endParaRPr lang="en-US"/>
          </a:p>
        </p:txBody>
      </p:sp>
      <p:sp>
        <p:nvSpPr>
          <p:cNvPr id="6" name="Footer Placeholder 5">
            <a:extLst>
              <a:ext uri="{FF2B5EF4-FFF2-40B4-BE49-F238E27FC236}">
                <a16:creationId xmlns:a16="http://schemas.microsoft.com/office/drawing/2014/main" xmlns="" id="{C6C2FAF7-E3F7-C15B-2FB1-B8B9B81593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45DF5BDD-4909-C852-29F2-920537BB906B}"/>
              </a:ext>
            </a:extLst>
          </p:cNvPr>
          <p:cNvSpPr>
            <a:spLocks noGrp="1"/>
          </p:cNvSpPr>
          <p:nvPr>
            <p:ph type="sldNum" sz="quarter" idx="12"/>
          </p:nvPr>
        </p:nvSpPr>
        <p:spPr/>
        <p:txBody>
          <a:bodyPr/>
          <a:lstStyle/>
          <a:p>
            <a:fld id="{5E8AF044-5B3C-43B5-9292-967FD0F95FCA}" type="slidenum">
              <a:rPr lang="en-US" smtClean="0"/>
              <a:t>‹#›</a:t>
            </a:fld>
            <a:endParaRPr lang="en-US"/>
          </a:p>
        </p:txBody>
      </p:sp>
      <p:pic>
        <p:nvPicPr>
          <p:cNvPr id="8" name="Picture 7" descr="Graphical user interface&#10;&#10;Description automatically generated with medium confidence">
            <a:extLst>
              <a:ext uri="{FF2B5EF4-FFF2-40B4-BE49-F238E27FC236}">
                <a16:creationId xmlns:a16="http://schemas.microsoft.com/office/drawing/2014/main" xmlns="" id="{6E22F470-7FD2-42CA-8788-414B779BF9F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74440" y="5349875"/>
            <a:ext cx="1636560" cy="1636560"/>
          </a:xfrm>
          <a:prstGeom prst="rect">
            <a:avLst/>
          </a:prstGeom>
        </p:spPr>
      </p:pic>
    </p:spTree>
    <p:extLst>
      <p:ext uri="{BB962C8B-B14F-4D97-AF65-F5344CB8AC3E}">
        <p14:creationId xmlns:p14="http://schemas.microsoft.com/office/powerpoint/2010/main" val="3614864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40A6DFBE-DE30-D5CD-9E8E-DF1BC5DB73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DA5561F6-97E7-4F14-7091-53D789169E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B96CFE8-A60C-0362-FD45-60AD358F21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C04838-BE82-4C16-97A0-C7AE5E657F6C}" type="datetimeFigureOut">
              <a:rPr lang="en-US" smtClean="0"/>
              <a:t>3/9/2023</a:t>
            </a:fld>
            <a:endParaRPr lang="en-US"/>
          </a:p>
        </p:txBody>
      </p:sp>
      <p:sp>
        <p:nvSpPr>
          <p:cNvPr id="5" name="Footer Placeholder 4">
            <a:extLst>
              <a:ext uri="{FF2B5EF4-FFF2-40B4-BE49-F238E27FC236}">
                <a16:creationId xmlns:a16="http://schemas.microsoft.com/office/drawing/2014/main" xmlns="" id="{5BA18F4D-B750-91E5-8334-D3518E07AC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DD540BCE-5F47-D4C6-8715-F1A7BAD3604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8AF044-5B3C-43B5-9292-967FD0F95FCA}" type="slidenum">
              <a:rPr lang="en-US" smtClean="0"/>
              <a:t>‹#›</a:t>
            </a:fld>
            <a:endParaRPr lang="en-US"/>
          </a:p>
        </p:txBody>
      </p:sp>
      <p:pic>
        <p:nvPicPr>
          <p:cNvPr id="7" name="Picture 6" descr="Graphical user interface&#10;&#10;Description automatically generated with medium confidence">
            <a:extLst>
              <a:ext uri="{FF2B5EF4-FFF2-40B4-BE49-F238E27FC236}">
                <a16:creationId xmlns:a16="http://schemas.microsoft.com/office/drawing/2014/main" xmlns="" id="{3703B719-B55A-429C-B3ED-B0BA8DC8891E}"/>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174440" y="5349875"/>
            <a:ext cx="1636560" cy="1636560"/>
          </a:xfrm>
          <a:prstGeom prst="rect">
            <a:avLst/>
          </a:prstGeom>
        </p:spPr>
      </p:pic>
    </p:spTree>
    <p:extLst>
      <p:ext uri="{BB962C8B-B14F-4D97-AF65-F5344CB8AC3E}">
        <p14:creationId xmlns:p14="http://schemas.microsoft.com/office/powerpoint/2010/main" val="30581423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C27D7A02-907B-496F-BA7E-AA3780733C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0FBA5268-0AE7-4CAD-9537-D0EB09E7640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088D065B-39DA-4077-B9CF-E489CE4C01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85800" y="685800"/>
            <a:ext cx="1082040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B728B898-8E65-5B07-40D2-0422DCE68CEB}"/>
              </a:ext>
            </a:extLst>
          </p:cNvPr>
          <p:cNvSpPr>
            <a:spLocks noGrp="1"/>
          </p:cNvSpPr>
          <p:nvPr>
            <p:ph type="ctrTitle"/>
          </p:nvPr>
        </p:nvSpPr>
        <p:spPr>
          <a:xfrm>
            <a:off x="2653552" y="972787"/>
            <a:ext cx="6884895" cy="2906829"/>
          </a:xfrm>
        </p:spPr>
        <p:txBody>
          <a:bodyPr anchor="b">
            <a:normAutofit/>
          </a:bodyPr>
          <a:lstStyle/>
          <a:p>
            <a:r>
              <a:rPr lang="en-US" sz="5400" dirty="0">
                <a:solidFill>
                  <a:schemeClr val="tx1">
                    <a:lumMod val="65000"/>
                    <a:lumOff val="35000"/>
                  </a:schemeClr>
                </a:solidFill>
              </a:rPr>
              <a:t>Legal Updates in the Public Sector</a:t>
            </a:r>
          </a:p>
        </p:txBody>
      </p:sp>
      <p:sp>
        <p:nvSpPr>
          <p:cNvPr id="3" name="Subtitle 2">
            <a:extLst>
              <a:ext uri="{FF2B5EF4-FFF2-40B4-BE49-F238E27FC236}">
                <a16:creationId xmlns:a16="http://schemas.microsoft.com/office/drawing/2014/main" xmlns="" id="{1606AB72-C4A4-4029-0EE5-22B323B2AACE}"/>
              </a:ext>
            </a:extLst>
          </p:cNvPr>
          <p:cNvSpPr>
            <a:spLocks noGrp="1"/>
          </p:cNvSpPr>
          <p:nvPr>
            <p:ph type="subTitle" idx="1"/>
          </p:nvPr>
        </p:nvSpPr>
        <p:spPr>
          <a:xfrm>
            <a:off x="3048000" y="4077524"/>
            <a:ext cx="6096000" cy="830134"/>
          </a:xfrm>
        </p:spPr>
        <p:txBody>
          <a:bodyPr anchor="t">
            <a:normAutofit fontScale="85000" lnSpcReduction="20000"/>
          </a:bodyPr>
          <a:lstStyle/>
          <a:p>
            <a:r>
              <a:rPr lang="en-US" sz="3200" dirty="0">
                <a:solidFill>
                  <a:schemeClr val="tx1">
                    <a:lumMod val="65000"/>
                    <a:lumOff val="35000"/>
                  </a:schemeClr>
                </a:solidFill>
              </a:rPr>
              <a:t>Presented by: Ryan Denk</a:t>
            </a:r>
          </a:p>
          <a:p>
            <a:r>
              <a:rPr lang="en-US" sz="3200" dirty="0">
                <a:solidFill>
                  <a:schemeClr val="tx1">
                    <a:lumMod val="65000"/>
                    <a:lumOff val="35000"/>
                  </a:schemeClr>
                </a:solidFill>
              </a:rPr>
              <a:t>MVP Law</a:t>
            </a:r>
          </a:p>
        </p:txBody>
      </p:sp>
      <p:pic>
        <p:nvPicPr>
          <p:cNvPr id="7" name="Picture 6" descr="Graphical user interface&#10;&#10;Description automatically generated with medium confidence">
            <a:extLst>
              <a:ext uri="{FF2B5EF4-FFF2-40B4-BE49-F238E27FC236}">
                <a16:creationId xmlns:a16="http://schemas.microsoft.com/office/drawing/2014/main" xmlns="" id="{43ECCF41-998A-453E-80E9-630E94349A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87920" y="5353920"/>
            <a:ext cx="1636560" cy="1636560"/>
          </a:xfrm>
          <a:prstGeom prst="rect">
            <a:avLst/>
          </a:prstGeom>
        </p:spPr>
      </p:pic>
    </p:spTree>
    <p:extLst>
      <p:ext uri="{BB962C8B-B14F-4D97-AF65-F5344CB8AC3E}">
        <p14:creationId xmlns:p14="http://schemas.microsoft.com/office/powerpoint/2010/main" val="32937918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xmlns="" id="{CB299CAB-C506-454B-90FC-4065728297D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9">
            <a:extLst>
              <a:ext uri="{FF2B5EF4-FFF2-40B4-BE49-F238E27FC236}">
                <a16:creationId xmlns:a16="http://schemas.microsoft.com/office/drawing/2014/main" xmlns="" id="{C8D99311-F254-40F1-8AB5-EE3E7B9B687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85800" y="685800"/>
            <a:ext cx="10820400" cy="175857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73D3EE46-2293-EDC1-1F96-FADEA2728CB4}"/>
              </a:ext>
            </a:extLst>
          </p:cNvPr>
          <p:cNvSpPr>
            <a:spLocks noGrp="1"/>
          </p:cNvSpPr>
          <p:nvPr>
            <p:ph type="title"/>
          </p:nvPr>
        </p:nvSpPr>
        <p:spPr>
          <a:xfrm>
            <a:off x="1616054" y="1070149"/>
            <a:ext cx="8959893" cy="1004836"/>
          </a:xfrm>
        </p:spPr>
        <p:txBody>
          <a:bodyPr anchor="ctr">
            <a:normAutofit/>
          </a:bodyPr>
          <a:lstStyle/>
          <a:p>
            <a:pPr algn="ctr"/>
            <a:r>
              <a:rPr lang="en-US" sz="3200">
                <a:solidFill>
                  <a:srgbClr val="595959"/>
                </a:solidFill>
              </a:rPr>
              <a:t>Examples  of Pregnancy Discrimination</a:t>
            </a:r>
          </a:p>
        </p:txBody>
      </p:sp>
      <p:sp>
        <p:nvSpPr>
          <p:cNvPr id="16" name="Rectangle 11">
            <a:extLst>
              <a:ext uri="{FF2B5EF4-FFF2-40B4-BE49-F238E27FC236}">
                <a16:creationId xmlns:a16="http://schemas.microsoft.com/office/drawing/2014/main" xmlns="" id="{7D89E3CB-00ED-4691-9F0F-F23EA356470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82016" y="2444376"/>
            <a:ext cx="10824184" cy="3727824"/>
          </a:xfrm>
          <a:prstGeom prst="rect">
            <a:avLst/>
          </a:prstGeom>
          <a:solidFill>
            <a:schemeClr val="accent2">
              <a:lumMod val="20000"/>
              <a:lumOff val="8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xmlns="" id="{34CADABF-3193-141F-138F-6015C8E66C5F}"/>
              </a:ext>
            </a:extLst>
          </p:cNvPr>
          <p:cNvSpPr>
            <a:spLocks noGrp="1"/>
          </p:cNvSpPr>
          <p:nvPr>
            <p:ph idx="1"/>
          </p:nvPr>
        </p:nvSpPr>
        <p:spPr>
          <a:xfrm>
            <a:off x="1616054" y="2768321"/>
            <a:ext cx="8959892" cy="2828543"/>
          </a:xfrm>
        </p:spPr>
        <p:txBody>
          <a:bodyPr anchor="t">
            <a:normAutofit/>
          </a:bodyPr>
          <a:lstStyle/>
          <a:p>
            <a:r>
              <a:rPr lang="en-US" sz="2000">
                <a:solidFill>
                  <a:schemeClr val="tx1">
                    <a:lumMod val="65000"/>
                    <a:lumOff val="35000"/>
                  </a:schemeClr>
                </a:solidFill>
              </a:rPr>
              <a:t>Refusing to hire a pregnant woman out of concerns over her productivity</a:t>
            </a:r>
          </a:p>
          <a:p>
            <a:r>
              <a:rPr lang="en-US" sz="2000">
                <a:solidFill>
                  <a:schemeClr val="tx1">
                    <a:lumMod val="65000"/>
                    <a:lumOff val="35000"/>
                  </a:schemeClr>
                </a:solidFill>
              </a:rPr>
              <a:t>Harassment at the workplace because of pregnancy-induced absence</a:t>
            </a:r>
          </a:p>
          <a:p>
            <a:r>
              <a:rPr lang="en-US" sz="2000">
                <a:solidFill>
                  <a:schemeClr val="tx1">
                    <a:lumMod val="65000"/>
                    <a:lumOff val="35000"/>
                  </a:schemeClr>
                </a:solidFill>
              </a:rPr>
              <a:t>Reserving positions of seniority for women who are past child-bearing age or have no plans to become pregnant</a:t>
            </a:r>
          </a:p>
          <a:p>
            <a:r>
              <a:rPr lang="en-US" sz="2000">
                <a:solidFill>
                  <a:schemeClr val="tx1">
                    <a:lumMod val="65000"/>
                    <a:lumOff val="35000"/>
                  </a:schemeClr>
                </a:solidFill>
              </a:rPr>
              <a:t>Failing to accommodate pregnancy-related work restrictions when similar accommodations are or would be provided to non-pregnant workers</a:t>
            </a:r>
          </a:p>
        </p:txBody>
      </p:sp>
      <p:pic>
        <p:nvPicPr>
          <p:cNvPr id="7" name="Picture 6" descr="Graphical user interface&#10;&#10;Description automatically generated with medium confidence">
            <a:extLst>
              <a:ext uri="{FF2B5EF4-FFF2-40B4-BE49-F238E27FC236}">
                <a16:creationId xmlns:a16="http://schemas.microsoft.com/office/drawing/2014/main" xmlns="" id="{CC0C55DE-888C-488A-A6D6-4EA406F366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03678" y="5484628"/>
            <a:ext cx="1636560" cy="1636560"/>
          </a:xfrm>
          <a:prstGeom prst="rect">
            <a:avLst/>
          </a:prstGeom>
        </p:spPr>
      </p:pic>
    </p:spTree>
    <p:extLst>
      <p:ext uri="{BB962C8B-B14F-4D97-AF65-F5344CB8AC3E}">
        <p14:creationId xmlns:p14="http://schemas.microsoft.com/office/powerpoint/2010/main" val="38952982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CBE3092D-4105-4026-9B66-A0011E0CA5E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B6A6F60A-77C2-9624-BB7A-1EA371668714}"/>
              </a:ext>
            </a:extLst>
          </p:cNvPr>
          <p:cNvSpPr>
            <a:spLocks noGrp="1"/>
          </p:cNvSpPr>
          <p:nvPr>
            <p:ph type="title"/>
          </p:nvPr>
        </p:nvSpPr>
        <p:spPr>
          <a:xfrm>
            <a:off x="871442" y="685800"/>
            <a:ext cx="5038916" cy="1474666"/>
          </a:xfrm>
        </p:spPr>
        <p:txBody>
          <a:bodyPr anchor="b">
            <a:normAutofit/>
          </a:bodyPr>
          <a:lstStyle/>
          <a:p>
            <a:pPr algn="ctr"/>
            <a:r>
              <a:rPr lang="en-US" sz="3200">
                <a:solidFill>
                  <a:schemeClr val="tx1">
                    <a:lumMod val="65000"/>
                    <a:lumOff val="35000"/>
                  </a:schemeClr>
                </a:solidFill>
              </a:rPr>
              <a:t>Nursing in the Workplace</a:t>
            </a:r>
          </a:p>
        </p:txBody>
      </p:sp>
      <p:sp>
        <p:nvSpPr>
          <p:cNvPr id="3" name="Content Placeholder 2">
            <a:extLst>
              <a:ext uri="{FF2B5EF4-FFF2-40B4-BE49-F238E27FC236}">
                <a16:creationId xmlns:a16="http://schemas.microsoft.com/office/drawing/2014/main" xmlns="" id="{446CFE34-4809-633E-A808-A4A93BAA734D}"/>
              </a:ext>
            </a:extLst>
          </p:cNvPr>
          <p:cNvSpPr>
            <a:spLocks noGrp="1"/>
          </p:cNvSpPr>
          <p:nvPr>
            <p:ph idx="1"/>
          </p:nvPr>
        </p:nvSpPr>
        <p:spPr>
          <a:xfrm>
            <a:off x="871442" y="2447336"/>
            <a:ext cx="5038916" cy="3724862"/>
          </a:xfrm>
        </p:spPr>
        <p:txBody>
          <a:bodyPr anchor="t">
            <a:normAutofit/>
          </a:bodyPr>
          <a:lstStyle/>
          <a:p>
            <a:r>
              <a:rPr lang="en-US" sz="2000">
                <a:solidFill>
                  <a:schemeClr val="tx1">
                    <a:lumMod val="65000"/>
                    <a:lumOff val="35000"/>
                  </a:schemeClr>
                </a:solidFill>
              </a:rPr>
              <a:t>Under the Fair Labor Standards Act, employers must provide reasonable break time for an employee to pump breast milk for a nursing child</a:t>
            </a:r>
          </a:p>
          <a:p>
            <a:r>
              <a:rPr lang="en-US" sz="2000">
                <a:solidFill>
                  <a:schemeClr val="tx1">
                    <a:lumMod val="65000"/>
                    <a:lumOff val="35000"/>
                  </a:schemeClr>
                </a:solidFill>
              </a:rPr>
              <a:t>Applies for one year after child’s birth</a:t>
            </a:r>
          </a:p>
          <a:p>
            <a:r>
              <a:rPr lang="en-US" sz="2000">
                <a:solidFill>
                  <a:schemeClr val="tx1">
                    <a:lumMod val="65000"/>
                    <a:lumOff val="35000"/>
                  </a:schemeClr>
                </a:solidFill>
              </a:rPr>
              <a:t>Employees are entitled to a private place to pump at work, other than a bathroom</a:t>
            </a:r>
          </a:p>
          <a:p>
            <a:endParaRPr lang="en-US" sz="2000">
              <a:solidFill>
                <a:schemeClr val="tx1">
                  <a:lumMod val="65000"/>
                  <a:lumOff val="35000"/>
                </a:schemeClr>
              </a:solidFill>
            </a:endParaRPr>
          </a:p>
        </p:txBody>
      </p:sp>
      <p:sp>
        <p:nvSpPr>
          <p:cNvPr id="12" name="Rectangle 11">
            <a:extLst>
              <a:ext uri="{FF2B5EF4-FFF2-40B4-BE49-F238E27FC236}">
                <a16:creationId xmlns:a16="http://schemas.microsoft.com/office/drawing/2014/main" xmlns="" id="{D9759409-BDF8-4BFD-9AF3-4B5C04C2A16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781800" y="0"/>
            <a:ext cx="5410200"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xmlns="" id="{AA86063C-407D-AABF-DF18-A30B8B9C378F}"/>
              </a:ext>
            </a:extLst>
          </p:cNvPr>
          <p:cNvPicPr>
            <a:picLocks noChangeAspect="1"/>
          </p:cNvPicPr>
          <p:nvPr/>
        </p:nvPicPr>
        <p:blipFill>
          <a:blip r:embed="rId2"/>
          <a:stretch>
            <a:fillRect/>
          </a:stretch>
        </p:blipFill>
        <p:spPr>
          <a:xfrm>
            <a:off x="7461069" y="1370105"/>
            <a:ext cx="4117787" cy="4117787"/>
          </a:xfrm>
          <a:prstGeom prst="rect">
            <a:avLst/>
          </a:prstGeom>
        </p:spPr>
      </p:pic>
      <p:pic>
        <p:nvPicPr>
          <p:cNvPr id="7" name="Picture 6" descr="Graphical user interface&#10;&#10;Description automatically generated with medium confidence">
            <a:extLst>
              <a:ext uri="{FF2B5EF4-FFF2-40B4-BE49-F238E27FC236}">
                <a16:creationId xmlns:a16="http://schemas.microsoft.com/office/drawing/2014/main" xmlns="" id="{B8AE6B8C-C1EF-4302-9809-6CB2D3635E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60576" y="5487892"/>
            <a:ext cx="1636560" cy="1636560"/>
          </a:xfrm>
          <a:prstGeom prst="rect">
            <a:avLst/>
          </a:prstGeom>
        </p:spPr>
      </p:pic>
    </p:spTree>
    <p:extLst>
      <p:ext uri="{BB962C8B-B14F-4D97-AF65-F5344CB8AC3E}">
        <p14:creationId xmlns:p14="http://schemas.microsoft.com/office/powerpoint/2010/main" val="21436256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98DDA986-B6EE-4642-AC60-0490373E69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80B62878-12EF-4E97-A284-47BAFC30DA2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91999"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6D79188D-1ED5-4705-B8C7-5D6FB7670AB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95514" y="685800"/>
            <a:ext cx="10800972"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A393FC61-4A01-612B-208A-3C97D3358B45}"/>
              </a:ext>
            </a:extLst>
          </p:cNvPr>
          <p:cNvSpPr>
            <a:spLocks noGrp="1"/>
          </p:cNvSpPr>
          <p:nvPr>
            <p:ph type="title"/>
          </p:nvPr>
        </p:nvSpPr>
        <p:spPr>
          <a:xfrm>
            <a:off x="1616054" y="1261137"/>
            <a:ext cx="8959893" cy="888360"/>
          </a:xfrm>
        </p:spPr>
        <p:txBody>
          <a:bodyPr anchor="b">
            <a:normAutofit/>
          </a:bodyPr>
          <a:lstStyle/>
          <a:p>
            <a:pPr algn="ctr"/>
            <a:r>
              <a:rPr lang="en-US" sz="2700" dirty="0">
                <a:solidFill>
                  <a:schemeClr val="tx1">
                    <a:lumMod val="65000"/>
                    <a:lumOff val="35000"/>
                  </a:schemeClr>
                </a:solidFill>
              </a:rPr>
              <a:t>Nursing in the Workplace: PUMP for Nursing Mothers Act</a:t>
            </a:r>
          </a:p>
        </p:txBody>
      </p:sp>
      <p:sp>
        <p:nvSpPr>
          <p:cNvPr id="3" name="Content Placeholder 2">
            <a:extLst>
              <a:ext uri="{FF2B5EF4-FFF2-40B4-BE49-F238E27FC236}">
                <a16:creationId xmlns:a16="http://schemas.microsoft.com/office/drawing/2014/main" xmlns="" id="{AA3489C5-2183-81D8-7CF6-0D8455D75640}"/>
              </a:ext>
            </a:extLst>
          </p:cNvPr>
          <p:cNvSpPr>
            <a:spLocks noGrp="1"/>
          </p:cNvSpPr>
          <p:nvPr>
            <p:ph idx="1"/>
          </p:nvPr>
        </p:nvSpPr>
        <p:spPr>
          <a:xfrm>
            <a:off x="1616054" y="2427383"/>
            <a:ext cx="8959892" cy="3169482"/>
          </a:xfrm>
        </p:spPr>
        <p:txBody>
          <a:bodyPr anchor="t">
            <a:normAutofit/>
          </a:bodyPr>
          <a:lstStyle/>
          <a:p>
            <a:r>
              <a:rPr lang="en-US" sz="1900">
                <a:solidFill>
                  <a:schemeClr val="tx1">
                    <a:lumMod val="65000"/>
                    <a:lumOff val="35000"/>
                  </a:schemeClr>
                </a:solidFill>
              </a:rPr>
              <a:t>In December 2022, President Biden signed the PUMP for Nursing Mothers Act into law</a:t>
            </a:r>
          </a:p>
          <a:p>
            <a:pPr lvl="1"/>
            <a:r>
              <a:rPr lang="en-US" sz="1900">
                <a:solidFill>
                  <a:schemeClr val="tx1">
                    <a:lumMod val="65000"/>
                    <a:lumOff val="35000"/>
                  </a:schemeClr>
                </a:solidFill>
              </a:rPr>
              <a:t>Extends to more nursing employees</a:t>
            </a:r>
          </a:p>
          <a:p>
            <a:pPr lvl="1"/>
            <a:r>
              <a:rPr lang="en-US" sz="1900">
                <a:solidFill>
                  <a:schemeClr val="tx1">
                    <a:lumMod val="65000"/>
                    <a:lumOff val="35000"/>
                  </a:schemeClr>
                </a:solidFill>
              </a:rPr>
              <a:t>Expanded previous legislation to include salaried employees and other types of workers not previously covered</a:t>
            </a:r>
          </a:p>
          <a:p>
            <a:pPr lvl="1"/>
            <a:r>
              <a:rPr lang="en-US" sz="1900">
                <a:solidFill>
                  <a:schemeClr val="tx1">
                    <a:lumMod val="65000"/>
                    <a:lumOff val="35000"/>
                  </a:schemeClr>
                </a:solidFill>
              </a:rPr>
              <a:t>Bill extends accommodation time period from one year to two years</a:t>
            </a:r>
          </a:p>
          <a:p>
            <a:pPr lvl="1"/>
            <a:r>
              <a:rPr lang="en-US" sz="1900">
                <a:solidFill>
                  <a:schemeClr val="tx1">
                    <a:lumMod val="65000"/>
                    <a:lumOff val="35000"/>
                  </a:schemeClr>
                </a:solidFill>
              </a:rPr>
              <a:t>Workers may also file a lawsuit seeking damages for an employer’s noncompliance</a:t>
            </a:r>
          </a:p>
          <a:p>
            <a:pPr lvl="1"/>
            <a:r>
              <a:rPr lang="en-US" sz="1900">
                <a:solidFill>
                  <a:schemeClr val="tx1">
                    <a:lumMod val="65000"/>
                    <a:lumOff val="35000"/>
                  </a:schemeClr>
                </a:solidFill>
              </a:rPr>
              <a:t>Pumping time must be paid if an employee is not completely relieved from duty</a:t>
            </a:r>
          </a:p>
          <a:p>
            <a:pPr lvl="1"/>
            <a:r>
              <a:rPr lang="en-US" sz="1900">
                <a:solidFill>
                  <a:schemeClr val="tx1">
                    <a:lumMod val="65000"/>
                    <a:lumOff val="35000"/>
                  </a:schemeClr>
                </a:solidFill>
              </a:rPr>
              <a:t>Effective April 28, 2023</a:t>
            </a:r>
          </a:p>
        </p:txBody>
      </p:sp>
      <p:pic>
        <p:nvPicPr>
          <p:cNvPr id="7" name="Picture 6" descr="Graphical user interface&#10;&#10;Description automatically generated with medium confidence">
            <a:extLst>
              <a:ext uri="{FF2B5EF4-FFF2-40B4-BE49-F238E27FC236}">
                <a16:creationId xmlns:a16="http://schemas.microsoft.com/office/drawing/2014/main" xmlns="" id="{5207E88F-9A02-462B-B7F2-707108D450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80466" y="5484629"/>
            <a:ext cx="1636560" cy="1636560"/>
          </a:xfrm>
          <a:prstGeom prst="rect">
            <a:avLst/>
          </a:prstGeom>
        </p:spPr>
      </p:pic>
    </p:spTree>
    <p:extLst>
      <p:ext uri="{BB962C8B-B14F-4D97-AF65-F5344CB8AC3E}">
        <p14:creationId xmlns:p14="http://schemas.microsoft.com/office/powerpoint/2010/main" val="32179805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98DDA986-B6EE-4642-AC60-0490373E69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80B62878-12EF-4E97-A284-47BAFC30DA2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91999"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6D79188D-1ED5-4705-B8C7-5D6FB7670AB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95514" y="685800"/>
            <a:ext cx="10800972"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32152E7C-AB00-9825-14EC-F3BA2BFC0ED7}"/>
              </a:ext>
            </a:extLst>
          </p:cNvPr>
          <p:cNvSpPr>
            <a:spLocks noGrp="1"/>
          </p:cNvSpPr>
          <p:nvPr>
            <p:ph type="title"/>
          </p:nvPr>
        </p:nvSpPr>
        <p:spPr>
          <a:xfrm>
            <a:off x="1616054" y="1261137"/>
            <a:ext cx="8959893" cy="888360"/>
          </a:xfrm>
        </p:spPr>
        <p:txBody>
          <a:bodyPr anchor="b">
            <a:normAutofit/>
          </a:bodyPr>
          <a:lstStyle/>
          <a:p>
            <a:pPr algn="ctr"/>
            <a:r>
              <a:rPr lang="en-US" sz="3200">
                <a:solidFill>
                  <a:schemeClr val="tx1">
                    <a:lumMod val="65000"/>
                    <a:lumOff val="35000"/>
                  </a:schemeClr>
                </a:solidFill>
              </a:rPr>
              <a:t>Family and Medical Leave Act (FMLA) </a:t>
            </a:r>
          </a:p>
        </p:txBody>
      </p:sp>
      <p:sp>
        <p:nvSpPr>
          <p:cNvPr id="3" name="Content Placeholder 2">
            <a:extLst>
              <a:ext uri="{FF2B5EF4-FFF2-40B4-BE49-F238E27FC236}">
                <a16:creationId xmlns:a16="http://schemas.microsoft.com/office/drawing/2014/main" xmlns="" id="{83F1EB2A-4E56-8125-3BAA-110C7B9412E9}"/>
              </a:ext>
            </a:extLst>
          </p:cNvPr>
          <p:cNvSpPr>
            <a:spLocks noGrp="1"/>
          </p:cNvSpPr>
          <p:nvPr>
            <p:ph idx="1"/>
          </p:nvPr>
        </p:nvSpPr>
        <p:spPr>
          <a:xfrm>
            <a:off x="1616054" y="2427383"/>
            <a:ext cx="8959892" cy="3169482"/>
          </a:xfrm>
        </p:spPr>
        <p:txBody>
          <a:bodyPr anchor="t">
            <a:normAutofit/>
          </a:bodyPr>
          <a:lstStyle/>
          <a:p>
            <a:r>
              <a:rPr lang="en-US" sz="2000">
                <a:solidFill>
                  <a:schemeClr val="tx1">
                    <a:lumMod val="65000"/>
                    <a:lumOff val="35000"/>
                  </a:schemeClr>
                </a:solidFill>
              </a:rPr>
              <a:t>Arises under U.S. federal labor law</a:t>
            </a:r>
          </a:p>
          <a:p>
            <a:r>
              <a:rPr lang="en-US" sz="2000">
                <a:solidFill>
                  <a:schemeClr val="tx1">
                    <a:lumMod val="65000"/>
                    <a:lumOff val="35000"/>
                  </a:schemeClr>
                </a:solidFill>
              </a:rPr>
              <a:t>Provides certain employees with up to 12 weeks of unpaid, job-protected leave each year</a:t>
            </a:r>
          </a:p>
          <a:p>
            <a:r>
              <a:rPr lang="en-US" sz="2000">
                <a:solidFill>
                  <a:schemeClr val="tx1">
                    <a:lumMod val="65000"/>
                    <a:lumOff val="35000"/>
                  </a:schemeClr>
                </a:solidFill>
              </a:rPr>
              <a:t>May take unpaid leave under the FMLA for:</a:t>
            </a:r>
          </a:p>
          <a:p>
            <a:pPr lvl="1"/>
            <a:r>
              <a:rPr lang="en-US" sz="2000">
                <a:solidFill>
                  <a:schemeClr val="tx1">
                    <a:lumMod val="65000"/>
                    <a:lumOff val="35000"/>
                  </a:schemeClr>
                </a:solidFill>
              </a:rPr>
              <a:t>The birth and care of an employee’s newborn child</a:t>
            </a:r>
          </a:p>
          <a:p>
            <a:pPr lvl="1"/>
            <a:r>
              <a:rPr lang="en-US" sz="2000">
                <a:solidFill>
                  <a:schemeClr val="tx1">
                    <a:lumMod val="65000"/>
                    <a:lumOff val="35000"/>
                  </a:schemeClr>
                </a:solidFill>
              </a:rPr>
              <a:t>Placement with the employee of a child for adoption or foster care</a:t>
            </a:r>
          </a:p>
          <a:p>
            <a:pPr lvl="1"/>
            <a:r>
              <a:rPr lang="en-US" sz="2000">
                <a:solidFill>
                  <a:schemeClr val="tx1">
                    <a:lumMod val="65000"/>
                    <a:lumOff val="35000"/>
                  </a:schemeClr>
                </a:solidFill>
              </a:rPr>
              <a:t>Caring for an immediate family member with a serious health condition</a:t>
            </a:r>
          </a:p>
          <a:p>
            <a:pPr lvl="1"/>
            <a:r>
              <a:rPr lang="en-US" sz="2000">
                <a:solidFill>
                  <a:schemeClr val="tx1">
                    <a:lumMod val="65000"/>
                    <a:lumOff val="35000"/>
                  </a:schemeClr>
                </a:solidFill>
              </a:rPr>
              <a:t>Taking medical leave when the employee cannot work due to a serious health condition </a:t>
            </a:r>
          </a:p>
          <a:p>
            <a:pPr lvl="1"/>
            <a:endParaRPr lang="en-US" sz="2000">
              <a:solidFill>
                <a:schemeClr val="tx1">
                  <a:lumMod val="65000"/>
                  <a:lumOff val="35000"/>
                </a:schemeClr>
              </a:solidFill>
            </a:endParaRPr>
          </a:p>
        </p:txBody>
      </p:sp>
      <p:pic>
        <p:nvPicPr>
          <p:cNvPr id="7" name="Picture 6" descr="Graphical user interface&#10;&#10;Description automatically generated with medium confidence">
            <a:extLst>
              <a:ext uri="{FF2B5EF4-FFF2-40B4-BE49-F238E27FC236}">
                <a16:creationId xmlns:a16="http://schemas.microsoft.com/office/drawing/2014/main" xmlns="" id="{BFB40E3B-7A86-4DF0-86E5-CBE136CBDC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80466" y="5465378"/>
            <a:ext cx="1636560" cy="1636560"/>
          </a:xfrm>
          <a:prstGeom prst="rect">
            <a:avLst/>
          </a:prstGeom>
        </p:spPr>
      </p:pic>
    </p:spTree>
    <p:extLst>
      <p:ext uri="{BB962C8B-B14F-4D97-AF65-F5344CB8AC3E}">
        <p14:creationId xmlns:p14="http://schemas.microsoft.com/office/powerpoint/2010/main" val="42251928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8">
            <a:extLst>
              <a:ext uri="{FF2B5EF4-FFF2-40B4-BE49-F238E27FC236}">
                <a16:creationId xmlns:a16="http://schemas.microsoft.com/office/drawing/2014/main" xmlns="" id="{8DF66CB0-1AD6-4D8C-BE70-897ADA64FED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24C3B26D-D43F-467B-B943-E20A45E780E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85800" y="685799"/>
            <a:ext cx="6802718" cy="5486401"/>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28921820-70EC-0B94-8BC3-BB71E6578092}"/>
              </a:ext>
            </a:extLst>
          </p:cNvPr>
          <p:cNvSpPr>
            <a:spLocks noGrp="1"/>
          </p:cNvSpPr>
          <p:nvPr>
            <p:ph type="title"/>
          </p:nvPr>
        </p:nvSpPr>
        <p:spPr>
          <a:xfrm>
            <a:off x="1265274" y="1063256"/>
            <a:ext cx="5624624" cy="1097210"/>
          </a:xfrm>
        </p:spPr>
        <p:txBody>
          <a:bodyPr anchor="b">
            <a:normAutofit/>
          </a:bodyPr>
          <a:lstStyle/>
          <a:p>
            <a:pPr algn="ctr"/>
            <a:r>
              <a:rPr lang="en-US" sz="3200">
                <a:solidFill>
                  <a:srgbClr val="595959"/>
                </a:solidFill>
              </a:rPr>
              <a:t>Missouri State Nursing Guidelines</a:t>
            </a:r>
          </a:p>
        </p:txBody>
      </p:sp>
      <p:sp>
        <p:nvSpPr>
          <p:cNvPr id="3" name="Content Placeholder 2">
            <a:extLst>
              <a:ext uri="{FF2B5EF4-FFF2-40B4-BE49-F238E27FC236}">
                <a16:creationId xmlns:a16="http://schemas.microsoft.com/office/drawing/2014/main" xmlns="" id="{12CDB068-CF7D-5731-6877-BDA62CD1B062}"/>
              </a:ext>
            </a:extLst>
          </p:cNvPr>
          <p:cNvSpPr>
            <a:spLocks noGrp="1"/>
          </p:cNvSpPr>
          <p:nvPr>
            <p:ph idx="1"/>
          </p:nvPr>
        </p:nvSpPr>
        <p:spPr>
          <a:xfrm>
            <a:off x="1335801" y="2447337"/>
            <a:ext cx="5475266" cy="3156022"/>
          </a:xfrm>
        </p:spPr>
        <p:txBody>
          <a:bodyPr anchor="t">
            <a:normAutofit/>
          </a:bodyPr>
          <a:lstStyle/>
          <a:p>
            <a:r>
              <a:rPr lang="en-US" sz="1900">
                <a:solidFill>
                  <a:srgbClr val="595959"/>
                </a:solidFill>
              </a:rPr>
              <a:t>According to Mo. Rev. Stat. §191.918, a mother cannot be prohibited from breast feeding or pumping in a public or private location where the mother and child are otherwise authorized to be</a:t>
            </a:r>
          </a:p>
          <a:p>
            <a:r>
              <a:rPr lang="en-US" sz="1900">
                <a:solidFill>
                  <a:srgbClr val="595959"/>
                </a:solidFill>
              </a:rPr>
              <a:t>In May 2021, Missouri lawmakers enacted HB 432, expanding nursing and pumping protection to public school teachers, students, and employees</a:t>
            </a:r>
          </a:p>
          <a:p>
            <a:pPr lvl="1"/>
            <a:r>
              <a:rPr lang="en-US" sz="1900">
                <a:solidFill>
                  <a:srgbClr val="595959"/>
                </a:solidFill>
              </a:rPr>
              <a:t>Bill ensures that nursing employees have a sanitary and private place to pump and nurse</a:t>
            </a:r>
          </a:p>
        </p:txBody>
      </p:sp>
      <p:pic>
        <p:nvPicPr>
          <p:cNvPr id="4" name="Picture 3">
            <a:extLst>
              <a:ext uri="{FF2B5EF4-FFF2-40B4-BE49-F238E27FC236}">
                <a16:creationId xmlns:a16="http://schemas.microsoft.com/office/drawing/2014/main" xmlns="" id="{BAE96507-1238-F2CC-BD6F-B0BAF798893C}"/>
              </a:ext>
            </a:extLst>
          </p:cNvPr>
          <p:cNvPicPr>
            <a:picLocks noChangeAspect="1"/>
          </p:cNvPicPr>
          <p:nvPr/>
        </p:nvPicPr>
        <p:blipFill rotWithShape="1">
          <a:blip r:embed="rId2"/>
          <a:srcRect l="47753" r="14720"/>
          <a:stretch/>
        </p:blipFill>
        <p:spPr>
          <a:xfrm>
            <a:off x="7488518" y="685799"/>
            <a:ext cx="4117787" cy="5486399"/>
          </a:xfrm>
          <a:prstGeom prst="rect">
            <a:avLst/>
          </a:prstGeom>
        </p:spPr>
      </p:pic>
      <p:pic>
        <p:nvPicPr>
          <p:cNvPr id="7" name="Picture 6" descr="Graphical user interface&#10;&#10;Description automatically generated with medium confidence">
            <a:extLst>
              <a:ext uri="{FF2B5EF4-FFF2-40B4-BE49-F238E27FC236}">
                <a16:creationId xmlns:a16="http://schemas.microsoft.com/office/drawing/2014/main" xmlns="" id="{0707C2A0-1302-4CF7-9A80-067AC0015C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88025" y="5484629"/>
            <a:ext cx="1636560" cy="1636560"/>
          </a:xfrm>
          <a:prstGeom prst="rect">
            <a:avLst/>
          </a:prstGeom>
        </p:spPr>
      </p:pic>
    </p:spTree>
    <p:extLst>
      <p:ext uri="{BB962C8B-B14F-4D97-AF65-F5344CB8AC3E}">
        <p14:creationId xmlns:p14="http://schemas.microsoft.com/office/powerpoint/2010/main" val="41914019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98DDA986-B6EE-4642-AC60-0490373E69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80B62878-12EF-4E97-A284-47BAFC30DA2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91999"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6D79188D-1ED5-4705-B8C7-5D6FB7670AB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95514" y="685800"/>
            <a:ext cx="10800972"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BF8A00D0-40A7-FD02-8CEB-7DEE92B054A7}"/>
              </a:ext>
            </a:extLst>
          </p:cNvPr>
          <p:cNvSpPr>
            <a:spLocks noGrp="1"/>
          </p:cNvSpPr>
          <p:nvPr>
            <p:ph type="title"/>
          </p:nvPr>
        </p:nvSpPr>
        <p:spPr>
          <a:xfrm>
            <a:off x="1616054" y="1261137"/>
            <a:ext cx="8959893" cy="888360"/>
          </a:xfrm>
        </p:spPr>
        <p:txBody>
          <a:bodyPr anchor="b">
            <a:normAutofit/>
          </a:bodyPr>
          <a:lstStyle/>
          <a:p>
            <a:pPr algn="ctr"/>
            <a:r>
              <a:rPr lang="en-US" sz="3200">
                <a:solidFill>
                  <a:schemeClr val="tx1">
                    <a:lumMod val="65000"/>
                    <a:lumOff val="35000"/>
                  </a:schemeClr>
                </a:solidFill>
              </a:rPr>
              <a:t>Missouri State Nursing Guidelines</a:t>
            </a:r>
          </a:p>
        </p:txBody>
      </p:sp>
      <p:sp>
        <p:nvSpPr>
          <p:cNvPr id="3" name="Content Placeholder 2">
            <a:extLst>
              <a:ext uri="{FF2B5EF4-FFF2-40B4-BE49-F238E27FC236}">
                <a16:creationId xmlns:a16="http://schemas.microsoft.com/office/drawing/2014/main" xmlns="" id="{ACB21968-40EE-8B9A-9CF7-94D9FF228FBE}"/>
              </a:ext>
            </a:extLst>
          </p:cNvPr>
          <p:cNvSpPr>
            <a:spLocks noGrp="1"/>
          </p:cNvSpPr>
          <p:nvPr>
            <p:ph idx="1"/>
          </p:nvPr>
        </p:nvSpPr>
        <p:spPr>
          <a:xfrm>
            <a:off x="1616054" y="2427383"/>
            <a:ext cx="8959892" cy="3169482"/>
          </a:xfrm>
        </p:spPr>
        <p:txBody>
          <a:bodyPr anchor="t">
            <a:normAutofit/>
          </a:bodyPr>
          <a:lstStyle/>
          <a:p>
            <a:r>
              <a:rPr lang="en-US" sz="2000">
                <a:solidFill>
                  <a:schemeClr val="tx1">
                    <a:lumMod val="65000"/>
                    <a:lumOff val="35000"/>
                  </a:schemeClr>
                </a:solidFill>
              </a:rPr>
              <a:t>Missouri Breastfeeding Friendly Worksite Program</a:t>
            </a:r>
          </a:p>
          <a:p>
            <a:pPr lvl="1"/>
            <a:r>
              <a:rPr lang="en-US" sz="2000">
                <a:solidFill>
                  <a:schemeClr val="tx1">
                    <a:lumMod val="65000"/>
                    <a:lumOff val="35000"/>
                  </a:schemeClr>
                </a:solidFill>
              </a:rPr>
              <a:t>Collaboration between the Missouri Department of Health and Senior Services and the Missouri Breastfeeding Coalition</a:t>
            </a:r>
          </a:p>
          <a:p>
            <a:pPr lvl="1"/>
            <a:r>
              <a:rPr lang="en-US" sz="2000">
                <a:solidFill>
                  <a:schemeClr val="tx1">
                    <a:lumMod val="65000"/>
                    <a:lumOff val="35000"/>
                  </a:schemeClr>
                </a:solidFill>
              </a:rPr>
              <a:t>Program allows businesses to earn a “Breastfeeding Friendly Worksite Award” based on their level of support for nursing mothers</a:t>
            </a:r>
          </a:p>
          <a:p>
            <a:pPr lvl="1"/>
            <a:r>
              <a:rPr lang="en-US" sz="2000">
                <a:solidFill>
                  <a:schemeClr val="tx1">
                    <a:lumMod val="65000"/>
                    <a:lumOff val="35000"/>
                  </a:schemeClr>
                </a:solidFill>
              </a:rPr>
              <a:t>Program helps businesses to become a nursing friendly workplace by</a:t>
            </a:r>
          </a:p>
          <a:p>
            <a:pPr lvl="2"/>
            <a:r>
              <a:rPr lang="en-US">
                <a:solidFill>
                  <a:schemeClr val="tx1">
                    <a:lumMod val="65000"/>
                    <a:lumOff val="35000"/>
                  </a:schemeClr>
                </a:solidFill>
              </a:rPr>
              <a:t>Identifying and setting up a suitable private room</a:t>
            </a:r>
          </a:p>
          <a:p>
            <a:pPr lvl="2"/>
            <a:r>
              <a:rPr lang="en-US">
                <a:solidFill>
                  <a:schemeClr val="tx1">
                    <a:lumMod val="65000"/>
                    <a:lumOff val="35000"/>
                  </a:schemeClr>
                </a:solidFill>
              </a:rPr>
              <a:t>Scheduling appropriate breaks for nursing employees</a:t>
            </a:r>
          </a:p>
          <a:p>
            <a:pPr lvl="2"/>
            <a:r>
              <a:rPr lang="en-US">
                <a:solidFill>
                  <a:schemeClr val="tx1">
                    <a:lumMod val="65000"/>
                    <a:lumOff val="35000"/>
                  </a:schemeClr>
                </a:solidFill>
              </a:rPr>
              <a:t>Reviewing written policies</a:t>
            </a:r>
          </a:p>
          <a:p>
            <a:pPr marL="914400" lvl="2" indent="0">
              <a:buNone/>
            </a:pPr>
            <a:endParaRPr lang="en-US">
              <a:solidFill>
                <a:schemeClr val="tx1">
                  <a:lumMod val="65000"/>
                  <a:lumOff val="35000"/>
                </a:schemeClr>
              </a:solidFill>
            </a:endParaRPr>
          </a:p>
        </p:txBody>
      </p:sp>
      <p:pic>
        <p:nvPicPr>
          <p:cNvPr id="7" name="Picture 6" descr="Graphical user interface&#10;&#10;Description automatically generated with medium confidence">
            <a:extLst>
              <a:ext uri="{FF2B5EF4-FFF2-40B4-BE49-F238E27FC236}">
                <a16:creationId xmlns:a16="http://schemas.microsoft.com/office/drawing/2014/main" xmlns="" id="{6FD236E4-6584-4745-92D8-BE9A8CC5C4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80466" y="5455753"/>
            <a:ext cx="1636560" cy="1636560"/>
          </a:xfrm>
          <a:prstGeom prst="rect">
            <a:avLst/>
          </a:prstGeom>
        </p:spPr>
      </p:pic>
    </p:spTree>
    <p:extLst>
      <p:ext uri="{BB962C8B-B14F-4D97-AF65-F5344CB8AC3E}">
        <p14:creationId xmlns:p14="http://schemas.microsoft.com/office/powerpoint/2010/main" val="26140595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5AA03EDC-7067-4DFF-B672-541D016AAA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0EBF3E39-B0BE-496A-8604-9007470FFA3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6096000" cy="686547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540481BD-0007-89CF-DEF4-E1D23449B874}"/>
              </a:ext>
            </a:extLst>
          </p:cNvPr>
          <p:cNvSpPr>
            <a:spLocks noGrp="1"/>
          </p:cNvSpPr>
          <p:nvPr>
            <p:ph type="title"/>
          </p:nvPr>
        </p:nvSpPr>
        <p:spPr>
          <a:xfrm>
            <a:off x="871442" y="685800"/>
            <a:ext cx="4353116" cy="1474666"/>
          </a:xfrm>
        </p:spPr>
        <p:txBody>
          <a:bodyPr anchor="b">
            <a:normAutofit/>
          </a:bodyPr>
          <a:lstStyle/>
          <a:p>
            <a:pPr algn="ctr"/>
            <a:r>
              <a:rPr lang="en-US" sz="3200">
                <a:solidFill>
                  <a:srgbClr val="595959"/>
                </a:solidFill>
              </a:rPr>
              <a:t>Kansas State Nursing Guidelines</a:t>
            </a:r>
          </a:p>
        </p:txBody>
      </p:sp>
      <p:sp>
        <p:nvSpPr>
          <p:cNvPr id="3" name="Content Placeholder 2">
            <a:extLst>
              <a:ext uri="{FF2B5EF4-FFF2-40B4-BE49-F238E27FC236}">
                <a16:creationId xmlns:a16="http://schemas.microsoft.com/office/drawing/2014/main" xmlns="" id="{C88997B8-C0A3-CFC3-C58D-344AB7D32853}"/>
              </a:ext>
            </a:extLst>
          </p:cNvPr>
          <p:cNvSpPr>
            <a:spLocks noGrp="1"/>
          </p:cNvSpPr>
          <p:nvPr>
            <p:ph idx="1"/>
          </p:nvPr>
        </p:nvSpPr>
        <p:spPr>
          <a:xfrm>
            <a:off x="871442" y="2447337"/>
            <a:ext cx="4353116" cy="3770434"/>
          </a:xfrm>
        </p:spPr>
        <p:txBody>
          <a:bodyPr anchor="t">
            <a:normAutofit/>
          </a:bodyPr>
          <a:lstStyle/>
          <a:p>
            <a:r>
              <a:rPr lang="en-US" sz="2000">
                <a:solidFill>
                  <a:srgbClr val="595959"/>
                </a:solidFill>
              </a:rPr>
              <a:t>Kansas state statute 6-1248: A mother may breastfeed in any place she has the right to be</a:t>
            </a:r>
          </a:p>
          <a:p>
            <a:r>
              <a:rPr lang="en-US" sz="2000">
                <a:solidFill>
                  <a:srgbClr val="595959"/>
                </a:solidFill>
              </a:rPr>
              <a:t>Per statute, Kansas public policy dictates that a mother’s right to breastfeeding should be supported and encouraged as much as possible</a:t>
            </a:r>
          </a:p>
          <a:p>
            <a:endParaRPr lang="en-US" sz="2000">
              <a:solidFill>
                <a:srgbClr val="595959"/>
              </a:solidFill>
            </a:endParaRPr>
          </a:p>
        </p:txBody>
      </p:sp>
      <p:pic>
        <p:nvPicPr>
          <p:cNvPr id="4" name="Picture 3">
            <a:extLst>
              <a:ext uri="{FF2B5EF4-FFF2-40B4-BE49-F238E27FC236}">
                <a16:creationId xmlns:a16="http://schemas.microsoft.com/office/drawing/2014/main" xmlns="" id="{E1719207-C1AF-5D97-E2F2-E28FF5736C62}"/>
              </a:ext>
            </a:extLst>
          </p:cNvPr>
          <p:cNvPicPr>
            <a:picLocks noChangeAspect="1"/>
          </p:cNvPicPr>
          <p:nvPr/>
        </p:nvPicPr>
        <p:blipFill>
          <a:blip r:embed="rId2"/>
          <a:stretch>
            <a:fillRect/>
          </a:stretch>
        </p:blipFill>
        <p:spPr>
          <a:xfrm>
            <a:off x="6781801" y="2102613"/>
            <a:ext cx="4797056" cy="2698343"/>
          </a:xfrm>
          <a:prstGeom prst="rect">
            <a:avLst/>
          </a:prstGeom>
        </p:spPr>
      </p:pic>
      <p:pic>
        <p:nvPicPr>
          <p:cNvPr id="7" name="Picture 6" descr="Graphical user interface&#10;&#10;Description automatically generated with medium confidence">
            <a:extLst>
              <a:ext uri="{FF2B5EF4-FFF2-40B4-BE49-F238E27FC236}">
                <a16:creationId xmlns:a16="http://schemas.microsoft.com/office/drawing/2014/main" xmlns="" id="{1BCD2701-3477-4607-BB0D-E6FE8CC85E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60577" y="5503879"/>
            <a:ext cx="1636560" cy="1636560"/>
          </a:xfrm>
          <a:prstGeom prst="rect">
            <a:avLst/>
          </a:prstGeom>
        </p:spPr>
      </p:pic>
    </p:spTree>
    <p:extLst>
      <p:ext uri="{BB962C8B-B14F-4D97-AF65-F5344CB8AC3E}">
        <p14:creationId xmlns:p14="http://schemas.microsoft.com/office/powerpoint/2010/main" val="11689680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xmlns="" id="{3AC75B1D-4749-49A1-8553-FD296DD7CC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xmlns="" id="{9A8ECCF6-3858-46C9-8F9F-C06506CC3F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371601" y="1371600"/>
            <a:ext cx="9486899" cy="41148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5D1396F6-521E-38A1-83E5-7E0C1F736B86}"/>
              </a:ext>
            </a:extLst>
          </p:cNvPr>
          <p:cNvSpPr>
            <a:spLocks noGrp="1"/>
          </p:cNvSpPr>
          <p:nvPr>
            <p:ph type="title"/>
          </p:nvPr>
        </p:nvSpPr>
        <p:spPr>
          <a:xfrm>
            <a:off x="2659529" y="2085788"/>
            <a:ext cx="6884895" cy="1496649"/>
          </a:xfrm>
        </p:spPr>
        <p:txBody>
          <a:bodyPr vert="horz" lIns="91440" tIns="45720" rIns="91440" bIns="45720" rtlCol="0" anchor="b">
            <a:normAutofit/>
          </a:bodyPr>
          <a:lstStyle/>
          <a:p>
            <a:pPr algn="ctr"/>
            <a:r>
              <a:rPr lang="en-US" sz="3200" kern="1200" dirty="0">
                <a:solidFill>
                  <a:srgbClr val="595959"/>
                </a:solidFill>
                <a:latin typeface="+mj-lt"/>
                <a:ea typeface="+mj-ea"/>
                <a:cs typeface="+mj-cs"/>
              </a:rPr>
              <a:t>Hot-Button Workplace Legal Issues</a:t>
            </a:r>
          </a:p>
        </p:txBody>
      </p:sp>
      <p:pic>
        <p:nvPicPr>
          <p:cNvPr id="5" name="Picture 4" descr="Graphical user interface&#10;&#10;Description automatically generated with medium confidence">
            <a:extLst>
              <a:ext uri="{FF2B5EF4-FFF2-40B4-BE49-F238E27FC236}">
                <a16:creationId xmlns:a16="http://schemas.microsoft.com/office/drawing/2014/main" xmlns="" id="{BF17D7FC-4165-4EB0-AD5F-88D12CE207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20399" y="5486400"/>
            <a:ext cx="1636560" cy="1636560"/>
          </a:xfrm>
          <a:prstGeom prst="rect">
            <a:avLst/>
          </a:prstGeom>
        </p:spPr>
      </p:pic>
    </p:spTree>
    <p:extLst>
      <p:ext uri="{BB962C8B-B14F-4D97-AF65-F5344CB8AC3E}">
        <p14:creationId xmlns:p14="http://schemas.microsoft.com/office/powerpoint/2010/main" val="13052900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0" name="Rectangle 46">
            <a:extLst>
              <a:ext uri="{FF2B5EF4-FFF2-40B4-BE49-F238E27FC236}">
                <a16:creationId xmlns:a16="http://schemas.microsoft.com/office/drawing/2014/main" xmlns="" id="{C6FC42E6-6C25-4922-95D2-B97B1E12355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xmlns="" id="{0295F874-A8A5-4A14-8CFC-828968DE64C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8754" y="0"/>
            <a:ext cx="4731782"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5AB172D8-7F32-F996-F2BD-51FFB4435CA3}"/>
              </a:ext>
            </a:extLst>
          </p:cNvPr>
          <p:cNvSpPr>
            <a:spLocks noGrp="1"/>
          </p:cNvSpPr>
          <p:nvPr>
            <p:ph type="title"/>
          </p:nvPr>
        </p:nvSpPr>
        <p:spPr>
          <a:xfrm>
            <a:off x="884716" y="871442"/>
            <a:ext cx="2924843" cy="3172364"/>
          </a:xfrm>
        </p:spPr>
        <p:txBody>
          <a:bodyPr vert="horz" lIns="91440" tIns="45720" rIns="91440" bIns="45720" rtlCol="0" anchor="b">
            <a:normAutofit/>
          </a:bodyPr>
          <a:lstStyle/>
          <a:p>
            <a:pPr algn="ctr"/>
            <a:r>
              <a:rPr lang="en-US" sz="2800" kern="1200" dirty="0">
                <a:solidFill>
                  <a:srgbClr val="595959"/>
                </a:solidFill>
                <a:latin typeface="+mj-lt"/>
                <a:ea typeface="+mj-ea"/>
                <a:cs typeface="+mj-cs"/>
              </a:rPr>
              <a:t>Marijuana Use in the Workplace</a:t>
            </a:r>
          </a:p>
        </p:txBody>
      </p:sp>
      <p:pic>
        <p:nvPicPr>
          <p:cNvPr id="6" name="Picture 5">
            <a:extLst>
              <a:ext uri="{FF2B5EF4-FFF2-40B4-BE49-F238E27FC236}">
                <a16:creationId xmlns:a16="http://schemas.microsoft.com/office/drawing/2014/main" xmlns="" id="{5D18D24B-900A-9563-EA5B-DA206E38A75C}"/>
              </a:ext>
            </a:extLst>
          </p:cNvPr>
          <p:cNvPicPr>
            <a:picLocks noChangeAspect="1"/>
          </p:cNvPicPr>
          <p:nvPr/>
        </p:nvPicPr>
        <p:blipFill>
          <a:blip r:embed="rId2"/>
          <a:stretch>
            <a:fillRect/>
          </a:stretch>
        </p:blipFill>
        <p:spPr>
          <a:xfrm>
            <a:off x="5410716" y="1986224"/>
            <a:ext cx="6106987" cy="2885550"/>
          </a:xfrm>
          <a:prstGeom prst="rect">
            <a:avLst/>
          </a:prstGeom>
        </p:spPr>
      </p:pic>
      <p:pic>
        <p:nvPicPr>
          <p:cNvPr id="7" name="Picture 6" descr="Graphical user interface&#10;&#10;Description automatically generated with medium confidence">
            <a:extLst>
              <a:ext uri="{FF2B5EF4-FFF2-40B4-BE49-F238E27FC236}">
                <a16:creationId xmlns:a16="http://schemas.microsoft.com/office/drawing/2014/main" xmlns="" id="{3DF1713B-1755-45B3-B916-4FB134C860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80831" y="5465379"/>
            <a:ext cx="1636560" cy="1636560"/>
          </a:xfrm>
          <a:prstGeom prst="rect">
            <a:avLst/>
          </a:prstGeom>
        </p:spPr>
      </p:pic>
    </p:spTree>
    <p:extLst>
      <p:ext uri="{BB962C8B-B14F-4D97-AF65-F5344CB8AC3E}">
        <p14:creationId xmlns:p14="http://schemas.microsoft.com/office/powerpoint/2010/main" val="40523538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98DDA986-B6EE-4642-AC60-0490373E69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80B62878-12EF-4E97-A284-47BAFC30DA2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91999"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6D79188D-1ED5-4705-B8C7-5D6FB7670AB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95514" y="685800"/>
            <a:ext cx="10800972"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E64AF81C-8DA1-EBEC-886E-C562CEAEEE65}"/>
              </a:ext>
            </a:extLst>
          </p:cNvPr>
          <p:cNvSpPr>
            <a:spLocks noGrp="1"/>
          </p:cNvSpPr>
          <p:nvPr>
            <p:ph type="title"/>
          </p:nvPr>
        </p:nvSpPr>
        <p:spPr>
          <a:xfrm>
            <a:off x="1616054" y="1261137"/>
            <a:ext cx="8959893" cy="888360"/>
          </a:xfrm>
        </p:spPr>
        <p:txBody>
          <a:bodyPr anchor="b">
            <a:normAutofit/>
          </a:bodyPr>
          <a:lstStyle/>
          <a:p>
            <a:pPr algn="ctr"/>
            <a:r>
              <a:rPr lang="en-US" sz="3200" dirty="0">
                <a:solidFill>
                  <a:schemeClr val="tx1">
                    <a:lumMod val="65000"/>
                    <a:lumOff val="35000"/>
                  </a:schemeClr>
                </a:solidFill>
              </a:rPr>
              <a:t>Marijuana Use in the Workplace</a:t>
            </a:r>
          </a:p>
        </p:txBody>
      </p:sp>
      <p:sp>
        <p:nvSpPr>
          <p:cNvPr id="3" name="Content Placeholder 2">
            <a:extLst>
              <a:ext uri="{FF2B5EF4-FFF2-40B4-BE49-F238E27FC236}">
                <a16:creationId xmlns:a16="http://schemas.microsoft.com/office/drawing/2014/main" xmlns="" id="{51C6EAF5-AA73-53A7-E4DD-8E3EBE3E9415}"/>
              </a:ext>
            </a:extLst>
          </p:cNvPr>
          <p:cNvSpPr>
            <a:spLocks noGrp="1"/>
          </p:cNvSpPr>
          <p:nvPr>
            <p:ph idx="1"/>
          </p:nvPr>
        </p:nvSpPr>
        <p:spPr>
          <a:xfrm>
            <a:off x="1616054" y="2427383"/>
            <a:ext cx="8959892" cy="3169482"/>
          </a:xfrm>
        </p:spPr>
        <p:txBody>
          <a:bodyPr anchor="t">
            <a:normAutofit/>
          </a:bodyPr>
          <a:lstStyle/>
          <a:p>
            <a:r>
              <a:rPr lang="en-US" sz="2000" dirty="0">
                <a:solidFill>
                  <a:schemeClr val="tx1">
                    <a:lumMod val="65000"/>
                    <a:lumOff val="35000"/>
                  </a:schemeClr>
                </a:solidFill>
              </a:rPr>
              <a:t>Missouri Amendment 3 legalized the recreational usage of marijuana in late 2022 for adults 21+</a:t>
            </a:r>
          </a:p>
          <a:p>
            <a:r>
              <a:rPr lang="en-US" sz="2000" dirty="0">
                <a:solidFill>
                  <a:schemeClr val="tx1">
                    <a:lumMod val="65000"/>
                    <a:lumOff val="35000"/>
                  </a:schemeClr>
                </a:solidFill>
              </a:rPr>
              <a:t>Missouri employers may still restrict the use of marijuana in the workplace</a:t>
            </a:r>
          </a:p>
          <a:p>
            <a:pPr lvl="1"/>
            <a:r>
              <a:rPr lang="en-US" sz="2000" dirty="0">
                <a:solidFill>
                  <a:schemeClr val="tx1">
                    <a:lumMod val="65000"/>
                    <a:lumOff val="35000"/>
                  </a:schemeClr>
                </a:solidFill>
              </a:rPr>
              <a:t>Employers do not have to allow possession, consumption or sale of marijuana in the workplace or on employer property</a:t>
            </a:r>
          </a:p>
          <a:p>
            <a:pPr lvl="1"/>
            <a:r>
              <a:rPr lang="en-US" sz="2000" dirty="0">
                <a:solidFill>
                  <a:schemeClr val="tx1">
                    <a:lumMod val="65000"/>
                    <a:lumOff val="35000"/>
                  </a:schemeClr>
                </a:solidFill>
              </a:rPr>
              <a:t>Employers may prohibit an employee from working under the influence of marijuana</a:t>
            </a:r>
          </a:p>
          <a:p>
            <a:pPr lvl="1"/>
            <a:r>
              <a:rPr lang="en-US" sz="2000" dirty="0">
                <a:solidFill>
                  <a:schemeClr val="tx1">
                    <a:lumMod val="65000"/>
                    <a:lumOff val="35000"/>
                  </a:schemeClr>
                </a:solidFill>
              </a:rPr>
              <a:t>Operation of motor vehicles under the influence of marijuana is still illegal, both in and out of the workplace</a:t>
            </a:r>
          </a:p>
          <a:p>
            <a:pPr lvl="1"/>
            <a:endParaRPr lang="en-US" sz="2000" dirty="0">
              <a:solidFill>
                <a:schemeClr val="tx1">
                  <a:lumMod val="65000"/>
                  <a:lumOff val="35000"/>
                </a:schemeClr>
              </a:solidFill>
            </a:endParaRPr>
          </a:p>
        </p:txBody>
      </p:sp>
      <p:pic>
        <p:nvPicPr>
          <p:cNvPr id="7" name="Picture 6" descr="Graphical user interface&#10;&#10;Description automatically generated with medium confidence">
            <a:extLst>
              <a:ext uri="{FF2B5EF4-FFF2-40B4-BE49-F238E27FC236}">
                <a16:creationId xmlns:a16="http://schemas.microsoft.com/office/drawing/2014/main" xmlns="" id="{DC0252A1-94F1-4575-9B44-20E1FCE6E5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80466" y="5446128"/>
            <a:ext cx="1636560" cy="1636560"/>
          </a:xfrm>
          <a:prstGeom prst="rect">
            <a:avLst/>
          </a:prstGeom>
        </p:spPr>
      </p:pic>
    </p:spTree>
    <p:extLst>
      <p:ext uri="{BB962C8B-B14F-4D97-AF65-F5344CB8AC3E}">
        <p14:creationId xmlns:p14="http://schemas.microsoft.com/office/powerpoint/2010/main" val="18069864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xmlns="" id="{ED9C414A-A284-4D73-B9C7-54C138F6DC3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5AB172D8-7F32-F996-F2BD-51FFB4435CA3}"/>
              </a:ext>
            </a:extLst>
          </p:cNvPr>
          <p:cNvSpPr>
            <a:spLocks noGrp="1"/>
          </p:cNvSpPr>
          <p:nvPr>
            <p:ph type="title"/>
          </p:nvPr>
        </p:nvSpPr>
        <p:spPr>
          <a:xfrm>
            <a:off x="935862" y="680482"/>
            <a:ext cx="2955852" cy="3283122"/>
          </a:xfrm>
        </p:spPr>
        <p:txBody>
          <a:bodyPr vert="horz" lIns="91440" tIns="45720" rIns="91440" bIns="45720" rtlCol="0" anchor="b">
            <a:normAutofit/>
          </a:bodyPr>
          <a:lstStyle/>
          <a:p>
            <a:pPr algn="ctr"/>
            <a:r>
              <a:rPr lang="en-US" sz="2800" kern="1200" dirty="0">
                <a:solidFill>
                  <a:schemeClr val="tx1">
                    <a:lumMod val="65000"/>
                    <a:lumOff val="35000"/>
                  </a:schemeClr>
                </a:solidFill>
                <a:latin typeface="+mj-lt"/>
                <a:ea typeface="+mj-ea"/>
                <a:cs typeface="+mj-cs"/>
              </a:rPr>
              <a:t>Motherhood and Nursing in the Workplace: A Current State of Affairs</a:t>
            </a:r>
          </a:p>
        </p:txBody>
      </p:sp>
      <p:sp>
        <p:nvSpPr>
          <p:cNvPr id="41" name="Rectangle 40">
            <a:extLst>
              <a:ext uri="{FF2B5EF4-FFF2-40B4-BE49-F238E27FC236}">
                <a16:creationId xmlns:a16="http://schemas.microsoft.com/office/drawing/2014/main" xmlns="" id="{A3DAD80A-CFC8-4003-858B-671FF2048CE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85045" y="0"/>
            <a:ext cx="7406956"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pic>
        <p:nvPicPr>
          <p:cNvPr id="4" name="Picture 3">
            <a:extLst>
              <a:ext uri="{FF2B5EF4-FFF2-40B4-BE49-F238E27FC236}">
                <a16:creationId xmlns:a16="http://schemas.microsoft.com/office/drawing/2014/main" xmlns="" id="{2033D2AA-90A3-AA48-03A8-6548D0C1F307}"/>
              </a:ext>
            </a:extLst>
          </p:cNvPr>
          <p:cNvPicPr>
            <a:picLocks noChangeAspect="1"/>
          </p:cNvPicPr>
          <p:nvPr/>
        </p:nvPicPr>
        <p:blipFill>
          <a:blip r:embed="rId2"/>
          <a:stretch>
            <a:fillRect/>
          </a:stretch>
        </p:blipFill>
        <p:spPr>
          <a:xfrm>
            <a:off x="5462674" y="1159496"/>
            <a:ext cx="6052010" cy="4539007"/>
          </a:xfrm>
          <a:prstGeom prst="rect">
            <a:avLst/>
          </a:prstGeom>
        </p:spPr>
      </p:pic>
      <p:pic>
        <p:nvPicPr>
          <p:cNvPr id="6" name="Picture 5" descr="Graphical user interface&#10;&#10;Description automatically generated with medium confidence">
            <a:extLst>
              <a:ext uri="{FF2B5EF4-FFF2-40B4-BE49-F238E27FC236}">
                <a16:creationId xmlns:a16="http://schemas.microsoft.com/office/drawing/2014/main" xmlns="" id="{1BEE2BAC-9425-4034-9255-3F3BF367F2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96404" y="5459972"/>
            <a:ext cx="1636560" cy="1636560"/>
          </a:xfrm>
          <a:prstGeom prst="rect">
            <a:avLst/>
          </a:prstGeom>
        </p:spPr>
      </p:pic>
    </p:spTree>
    <p:extLst>
      <p:ext uri="{BB962C8B-B14F-4D97-AF65-F5344CB8AC3E}">
        <p14:creationId xmlns:p14="http://schemas.microsoft.com/office/powerpoint/2010/main" val="7470710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78532AE1-3E02-470C-B898-A0C62F2E99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E7401DF7-4687-415B-A91D-DB43BEEBDFE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7464612"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8EFC09D2-72D2-4174-A2DF-1017D0FEBD3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20912" y="685800"/>
            <a:ext cx="6048935" cy="5486400"/>
          </a:xfrm>
          <a:prstGeom prst="rect">
            <a:avLst/>
          </a:prstGeom>
          <a:solidFill>
            <a:schemeClr val="bg1"/>
          </a:solidFill>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635E62D0-FE76-77DB-9195-802782266836}"/>
              </a:ext>
            </a:extLst>
          </p:cNvPr>
          <p:cNvSpPr>
            <a:spLocks noGrp="1"/>
          </p:cNvSpPr>
          <p:nvPr>
            <p:ph type="title"/>
          </p:nvPr>
        </p:nvSpPr>
        <p:spPr>
          <a:xfrm>
            <a:off x="1368612" y="1095152"/>
            <a:ext cx="4773616" cy="1065313"/>
          </a:xfrm>
        </p:spPr>
        <p:txBody>
          <a:bodyPr anchor="b">
            <a:normAutofit/>
          </a:bodyPr>
          <a:lstStyle/>
          <a:p>
            <a:pPr algn="ctr"/>
            <a:r>
              <a:rPr lang="en-US" sz="3200" dirty="0">
                <a:solidFill>
                  <a:schemeClr val="tx1">
                    <a:lumMod val="65000"/>
                    <a:lumOff val="35000"/>
                  </a:schemeClr>
                </a:solidFill>
              </a:rPr>
              <a:t>Marijuana Use in the Workplace</a:t>
            </a:r>
          </a:p>
        </p:txBody>
      </p:sp>
      <p:sp>
        <p:nvSpPr>
          <p:cNvPr id="3" name="Content Placeholder 2">
            <a:extLst>
              <a:ext uri="{FF2B5EF4-FFF2-40B4-BE49-F238E27FC236}">
                <a16:creationId xmlns:a16="http://schemas.microsoft.com/office/drawing/2014/main" xmlns="" id="{3F134702-6AA5-F94A-7CEC-6D6F9281F2CE}"/>
              </a:ext>
            </a:extLst>
          </p:cNvPr>
          <p:cNvSpPr>
            <a:spLocks noGrp="1"/>
          </p:cNvSpPr>
          <p:nvPr>
            <p:ph idx="1"/>
          </p:nvPr>
        </p:nvSpPr>
        <p:spPr>
          <a:xfrm>
            <a:off x="1368613" y="2447337"/>
            <a:ext cx="4773616" cy="3171970"/>
          </a:xfrm>
        </p:spPr>
        <p:txBody>
          <a:bodyPr anchor="t">
            <a:normAutofit/>
          </a:bodyPr>
          <a:lstStyle/>
          <a:p>
            <a:r>
              <a:rPr lang="en-US" sz="1700" dirty="0">
                <a:solidFill>
                  <a:schemeClr val="tx1">
                    <a:lumMod val="65000"/>
                    <a:lumOff val="35000"/>
                  </a:schemeClr>
                </a:solidFill>
              </a:rPr>
              <a:t>Amendment 3 also specifies that employers cannot discriminate against an employee who has a valid medical marijuana card for:</a:t>
            </a:r>
          </a:p>
          <a:p>
            <a:pPr lvl="1"/>
            <a:r>
              <a:rPr lang="en-US" sz="1700" dirty="0">
                <a:solidFill>
                  <a:schemeClr val="tx1">
                    <a:lumMod val="65000"/>
                    <a:lumOff val="35000"/>
                  </a:schemeClr>
                </a:solidFill>
              </a:rPr>
              <a:t>Off-site use of medical marijuana during non-working hours </a:t>
            </a:r>
          </a:p>
          <a:p>
            <a:pPr lvl="1"/>
            <a:r>
              <a:rPr lang="en-US" sz="1700" dirty="0">
                <a:solidFill>
                  <a:schemeClr val="tx1">
                    <a:lumMod val="65000"/>
                    <a:lumOff val="35000"/>
                  </a:schemeClr>
                </a:solidFill>
              </a:rPr>
              <a:t>Testing positive for marijuana in an employer-administered drug test</a:t>
            </a:r>
          </a:p>
          <a:p>
            <a:r>
              <a:rPr lang="en-US" sz="1700" dirty="0">
                <a:solidFill>
                  <a:schemeClr val="tx1">
                    <a:lumMod val="65000"/>
                    <a:lumOff val="35000"/>
                  </a:schemeClr>
                </a:solidFill>
              </a:rPr>
              <a:t>Employees may still be drug tested for marijuana and may be reprimanded for a positive test result if the use was recreational </a:t>
            </a:r>
          </a:p>
        </p:txBody>
      </p:sp>
      <p:pic>
        <p:nvPicPr>
          <p:cNvPr id="4" name="Picture 3">
            <a:extLst>
              <a:ext uri="{FF2B5EF4-FFF2-40B4-BE49-F238E27FC236}">
                <a16:creationId xmlns:a16="http://schemas.microsoft.com/office/drawing/2014/main" xmlns="" id="{E4FA0DBA-DAAA-2EDE-0C3E-22A5E583842B}"/>
              </a:ext>
            </a:extLst>
          </p:cNvPr>
          <p:cNvPicPr>
            <a:picLocks noChangeAspect="1"/>
          </p:cNvPicPr>
          <p:nvPr/>
        </p:nvPicPr>
        <p:blipFill>
          <a:blip r:embed="rId2"/>
          <a:stretch>
            <a:fillRect/>
          </a:stretch>
        </p:blipFill>
        <p:spPr>
          <a:xfrm>
            <a:off x="7464612" y="1537689"/>
            <a:ext cx="4749560" cy="3609664"/>
          </a:xfrm>
          <a:prstGeom prst="rect">
            <a:avLst/>
          </a:prstGeom>
        </p:spPr>
      </p:pic>
      <p:pic>
        <p:nvPicPr>
          <p:cNvPr id="8" name="Picture 7" descr="Graphical user interface&#10;&#10;Description automatically generated with medium confidence">
            <a:extLst>
              <a:ext uri="{FF2B5EF4-FFF2-40B4-BE49-F238E27FC236}">
                <a16:creationId xmlns:a16="http://schemas.microsoft.com/office/drawing/2014/main" xmlns="" id="{54DC5E85-D33E-4134-BB8C-3C824E212E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1956" y="5436502"/>
            <a:ext cx="1636560" cy="1636560"/>
          </a:xfrm>
          <a:prstGeom prst="rect">
            <a:avLst/>
          </a:prstGeom>
        </p:spPr>
      </p:pic>
    </p:spTree>
    <p:extLst>
      <p:ext uri="{BB962C8B-B14F-4D97-AF65-F5344CB8AC3E}">
        <p14:creationId xmlns:p14="http://schemas.microsoft.com/office/powerpoint/2010/main" val="38853333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98DDA986-B6EE-4642-AC60-0490373E69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80B62878-12EF-4E97-A284-47BAFC30DA2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91999"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6D79188D-1ED5-4705-B8C7-5D6FB7670AB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95514" y="685800"/>
            <a:ext cx="10800972"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3F6B546F-114B-76F7-F9E4-995AECB44B44}"/>
              </a:ext>
            </a:extLst>
          </p:cNvPr>
          <p:cNvSpPr>
            <a:spLocks noGrp="1"/>
          </p:cNvSpPr>
          <p:nvPr>
            <p:ph type="title"/>
          </p:nvPr>
        </p:nvSpPr>
        <p:spPr>
          <a:xfrm>
            <a:off x="1616054" y="1261137"/>
            <a:ext cx="8959893" cy="888360"/>
          </a:xfrm>
        </p:spPr>
        <p:txBody>
          <a:bodyPr anchor="b">
            <a:normAutofit/>
          </a:bodyPr>
          <a:lstStyle/>
          <a:p>
            <a:pPr algn="ctr"/>
            <a:r>
              <a:rPr lang="en-US" sz="3200" dirty="0">
                <a:solidFill>
                  <a:schemeClr val="tx1">
                    <a:lumMod val="65000"/>
                    <a:lumOff val="35000"/>
                  </a:schemeClr>
                </a:solidFill>
              </a:rPr>
              <a:t>Marijuana Use in the Workplace</a:t>
            </a:r>
          </a:p>
        </p:txBody>
      </p:sp>
      <p:sp>
        <p:nvSpPr>
          <p:cNvPr id="3" name="Content Placeholder 2">
            <a:extLst>
              <a:ext uri="{FF2B5EF4-FFF2-40B4-BE49-F238E27FC236}">
                <a16:creationId xmlns:a16="http://schemas.microsoft.com/office/drawing/2014/main" xmlns="" id="{85411F52-1698-A079-1367-029ABB26C82D}"/>
              </a:ext>
            </a:extLst>
          </p:cNvPr>
          <p:cNvSpPr>
            <a:spLocks noGrp="1"/>
          </p:cNvSpPr>
          <p:nvPr>
            <p:ph idx="1"/>
          </p:nvPr>
        </p:nvSpPr>
        <p:spPr>
          <a:xfrm>
            <a:off x="1616054" y="2427383"/>
            <a:ext cx="8959892" cy="3169482"/>
          </a:xfrm>
        </p:spPr>
        <p:txBody>
          <a:bodyPr anchor="t">
            <a:normAutofit/>
          </a:bodyPr>
          <a:lstStyle/>
          <a:p>
            <a:r>
              <a:rPr lang="en-US" sz="2000">
                <a:solidFill>
                  <a:schemeClr val="tx1">
                    <a:lumMod val="65000"/>
                    <a:lumOff val="35000"/>
                  </a:schemeClr>
                </a:solidFill>
              </a:rPr>
              <a:t>Does marijuana usage constitute a reasonable accommodation? </a:t>
            </a:r>
          </a:p>
          <a:p>
            <a:pPr lvl="1"/>
            <a:r>
              <a:rPr lang="en-US" sz="2000">
                <a:solidFill>
                  <a:schemeClr val="tx1">
                    <a:lumMod val="65000"/>
                    <a:lumOff val="35000"/>
                  </a:schemeClr>
                </a:solidFill>
              </a:rPr>
              <a:t>Maybe, it is not likely protected under the American with Disabilities Act but is protected under the Missouri Human Rights Act</a:t>
            </a:r>
          </a:p>
          <a:p>
            <a:r>
              <a:rPr lang="en-US" sz="2000">
                <a:solidFill>
                  <a:schemeClr val="tx1">
                    <a:lumMod val="65000"/>
                    <a:lumOff val="35000"/>
                  </a:schemeClr>
                </a:solidFill>
              </a:rPr>
              <a:t>Marijuana usage prohibitions by an employer applies even if you work remotely, can be barred from ingesting or being under the influence on the job</a:t>
            </a:r>
          </a:p>
          <a:p>
            <a:r>
              <a:rPr lang="en-US" sz="2000">
                <a:solidFill>
                  <a:schemeClr val="tx1">
                    <a:lumMod val="65000"/>
                    <a:lumOff val="35000"/>
                  </a:schemeClr>
                </a:solidFill>
              </a:rPr>
              <a:t>Amendment 3 expunges marijuana convictions from records (most misdemeanors and some felonies)</a:t>
            </a:r>
          </a:p>
          <a:p>
            <a:pPr lvl="1"/>
            <a:r>
              <a:rPr lang="en-US" sz="2000">
                <a:solidFill>
                  <a:schemeClr val="tx1">
                    <a:lumMod val="65000"/>
                    <a:lumOff val="35000"/>
                  </a:schemeClr>
                </a:solidFill>
              </a:rPr>
              <a:t>After expungement, potential employees need not disclose marijuana violations on job applications</a:t>
            </a:r>
          </a:p>
        </p:txBody>
      </p:sp>
      <p:pic>
        <p:nvPicPr>
          <p:cNvPr id="7" name="Picture 6" descr="Graphical user interface&#10;&#10;Description automatically generated with medium confidence">
            <a:extLst>
              <a:ext uri="{FF2B5EF4-FFF2-40B4-BE49-F238E27FC236}">
                <a16:creationId xmlns:a16="http://schemas.microsoft.com/office/drawing/2014/main" xmlns="" id="{17C123A3-FDC5-48B8-A960-FB9DC2A3D0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80466" y="5455753"/>
            <a:ext cx="1636560" cy="1636560"/>
          </a:xfrm>
          <a:prstGeom prst="rect">
            <a:avLst/>
          </a:prstGeom>
        </p:spPr>
      </p:pic>
    </p:spTree>
    <p:extLst>
      <p:ext uri="{BB962C8B-B14F-4D97-AF65-F5344CB8AC3E}">
        <p14:creationId xmlns:p14="http://schemas.microsoft.com/office/powerpoint/2010/main" val="30741621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alpha val="99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5AA03EDC-7067-4DFF-B672-541D016AAA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0EBF3E39-B0BE-496A-8604-9007470FFA3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6096000" cy="686547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60E164EB-D973-B53A-E91C-29A8FB1BC225}"/>
              </a:ext>
            </a:extLst>
          </p:cNvPr>
          <p:cNvSpPr>
            <a:spLocks noGrp="1"/>
          </p:cNvSpPr>
          <p:nvPr>
            <p:ph type="title"/>
          </p:nvPr>
        </p:nvSpPr>
        <p:spPr>
          <a:xfrm>
            <a:off x="871442" y="685800"/>
            <a:ext cx="4353116" cy="1474666"/>
          </a:xfrm>
        </p:spPr>
        <p:txBody>
          <a:bodyPr anchor="b">
            <a:normAutofit/>
          </a:bodyPr>
          <a:lstStyle/>
          <a:p>
            <a:pPr algn="ctr"/>
            <a:r>
              <a:rPr lang="en-US" sz="3200">
                <a:solidFill>
                  <a:srgbClr val="595959"/>
                </a:solidFill>
              </a:rPr>
              <a:t>Marijuana Use in the Workplace</a:t>
            </a:r>
          </a:p>
        </p:txBody>
      </p:sp>
      <p:sp>
        <p:nvSpPr>
          <p:cNvPr id="3" name="Content Placeholder 2">
            <a:extLst>
              <a:ext uri="{FF2B5EF4-FFF2-40B4-BE49-F238E27FC236}">
                <a16:creationId xmlns:a16="http://schemas.microsoft.com/office/drawing/2014/main" xmlns="" id="{18D3A9F9-9152-D0FF-C527-06F2C16D9176}"/>
              </a:ext>
            </a:extLst>
          </p:cNvPr>
          <p:cNvSpPr>
            <a:spLocks noGrp="1"/>
          </p:cNvSpPr>
          <p:nvPr>
            <p:ph idx="1"/>
          </p:nvPr>
        </p:nvSpPr>
        <p:spPr>
          <a:xfrm>
            <a:off x="871442" y="2447337"/>
            <a:ext cx="4353116" cy="3770434"/>
          </a:xfrm>
        </p:spPr>
        <p:txBody>
          <a:bodyPr anchor="t">
            <a:normAutofit/>
          </a:bodyPr>
          <a:lstStyle/>
          <a:p>
            <a:r>
              <a:rPr lang="en-US" sz="1700" dirty="0">
                <a:solidFill>
                  <a:srgbClr val="595959"/>
                </a:solidFill>
              </a:rPr>
              <a:t>Amendment 3 protections do not extend to those working for employers who stand to lose a monetary or license-related benefit under federal law due to employee marijuana use</a:t>
            </a:r>
          </a:p>
          <a:p>
            <a:r>
              <a:rPr lang="en-US" sz="1700" dirty="0">
                <a:solidFill>
                  <a:srgbClr val="595959"/>
                </a:solidFill>
              </a:rPr>
              <a:t>Amendment 3 also does not apply when marijuana use:</a:t>
            </a:r>
          </a:p>
          <a:p>
            <a:pPr lvl="1"/>
            <a:r>
              <a:rPr lang="en-US" sz="1700" dirty="0">
                <a:solidFill>
                  <a:srgbClr val="595959"/>
                </a:solidFill>
              </a:rPr>
              <a:t>Affects ability to perform job-related employment responsibilities</a:t>
            </a:r>
          </a:p>
          <a:p>
            <a:pPr lvl="1"/>
            <a:r>
              <a:rPr lang="en-US" sz="1700" dirty="0">
                <a:solidFill>
                  <a:srgbClr val="595959"/>
                </a:solidFill>
              </a:rPr>
              <a:t>Affects the safety of others</a:t>
            </a:r>
          </a:p>
          <a:p>
            <a:pPr lvl="1"/>
            <a:r>
              <a:rPr lang="en-US" sz="1700" dirty="0">
                <a:solidFill>
                  <a:srgbClr val="595959"/>
                </a:solidFill>
              </a:rPr>
              <a:t>Conflicts with bona fide occupational qualification reasonably related to person’s employment </a:t>
            </a:r>
          </a:p>
        </p:txBody>
      </p:sp>
      <p:pic>
        <p:nvPicPr>
          <p:cNvPr id="4" name="Picture 3">
            <a:extLst>
              <a:ext uri="{FF2B5EF4-FFF2-40B4-BE49-F238E27FC236}">
                <a16:creationId xmlns:a16="http://schemas.microsoft.com/office/drawing/2014/main" xmlns="" id="{C808A60D-C841-A8FE-F199-7AF9066DBE21}"/>
              </a:ext>
            </a:extLst>
          </p:cNvPr>
          <p:cNvPicPr>
            <a:picLocks noChangeAspect="1"/>
          </p:cNvPicPr>
          <p:nvPr/>
        </p:nvPicPr>
        <p:blipFill>
          <a:blip r:embed="rId2"/>
          <a:stretch>
            <a:fillRect/>
          </a:stretch>
        </p:blipFill>
        <p:spPr>
          <a:xfrm>
            <a:off x="6781801" y="1904735"/>
            <a:ext cx="4797056" cy="3094100"/>
          </a:xfrm>
          <a:prstGeom prst="rect">
            <a:avLst/>
          </a:prstGeom>
        </p:spPr>
      </p:pic>
      <p:pic>
        <p:nvPicPr>
          <p:cNvPr id="7" name="Picture 6" descr="Graphical user interface&#10;&#10;Description automatically generated with medium confidence">
            <a:extLst>
              <a:ext uri="{FF2B5EF4-FFF2-40B4-BE49-F238E27FC236}">
                <a16:creationId xmlns:a16="http://schemas.microsoft.com/office/drawing/2014/main" xmlns="" id="{B84DB2AA-2DBA-4339-9852-06E61076AC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60577" y="5484629"/>
            <a:ext cx="1636560" cy="1636560"/>
          </a:xfrm>
          <a:prstGeom prst="rect">
            <a:avLst/>
          </a:prstGeom>
        </p:spPr>
      </p:pic>
    </p:spTree>
    <p:extLst>
      <p:ext uri="{BB962C8B-B14F-4D97-AF65-F5344CB8AC3E}">
        <p14:creationId xmlns:p14="http://schemas.microsoft.com/office/powerpoint/2010/main" val="41091152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C6FC42E6-6C25-4922-95D2-B97B1E12355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0295F874-A8A5-4A14-8CFC-828968DE64C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8754" y="0"/>
            <a:ext cx="4731782"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8D4EC36D-740E-9D7C-6B18-A9AE638E035B}"/>
              </a:ext>
            </a:extLst>
          </p:cNvPr>
          <p:cNvSpPr>
            <a:spLocks noGrp="1"/>
          </p:cNvSpPr>
          <p:nvPr>
            <p:ph type="title"/>
          </p:nvPr>
        </p:nvSpPr>
        <p:spPr>
          <a:xfrm>
            <a:off x="884716" y="871442"/>
            <a:ext cx="2924843" cy="3172364"/>
          </a:xfrm>
        </p:spPr>
        <p:txBody>
          <a:bodyPr vert="horz" lIns="91440" tIns="45720" rIns="91440" bIns="45720" rtlCol="0" anchor="b">
            <a:normAutofit/>
          </a:bodyPr>
          <a:lstStyle/>
          <a:p>
            <a:pPr algn="ctr"/>
            <a:r>
              <a:rPr lang="en-US" sz="2800" kern="1200">
                <a:solidFill>
                  <a:srgbClr val="595959"/>
                </a:solidFill>
                <a:latin typeface="+mj-lt"/>
                <a:ea typeface="+mj-ea"/>
                <a:cs typeface="+mj-cs"/>
              </a:rPr>
              <a:t>FMLA and Remote Workers</a:t>
            </a:r>
          </a:p>
        </p:txBody>
      </p:sp>
      <p:pic>
        <p:nvPicPr>
          <p:cNvPr id="3" name="Picture 2">
            <a:extLst>
              <a:ext uri="{FF2B5EF4-FFF2-40B4-BE49-F238E27FC236}">
                <a16:creationId xmlns:a16="http://schemas.microsoft.com/office/drawing/2014/main" xmlns="" id="{C3B11639-F890-6CB5-34BA-6FAF2C84DAD7}"/>
              </a:ext>
            </a:extLst>
          </p:cNvPr>
          <p:cNvPicPr>
            <a:picLocks noChangeAspect="1"/>
          </p:cNvPicPr>
          <p:nvPr/>
        </p:nvPicPr>
        <p:blipFill>
          <a:blip r:embed="rId2"/>
          <a:stretch>
            <a:fillRect/>
          </a:stretch>
        </p:blipFill>
        <p:spPr>
          <a:xfrm>
            <a:off x="5410716" y="1734310"/>
            <a:ext cx="6106987" cy="3389377"/>
          </a:xfrm>
          <a:prstGeom prst="rect">
            <a:avLst/>
          </a:prstGeom>
        </p:spPr>
      </p:pic>
      <p:pic>
        <p:nvPicPr>
          <p:cNvPr id="6" name="Picture 5" descr="Graphical user interface&#10;&#10;Description automatically generated with medium confidence">
            <a:extLst>
              <a:ext uri="{FF2B5EF4-FFF2-40B4-BE49-F238E27FC236}">
                <a16:creationId xmlns:a16="http://schemas.microsoft.com/office/drawing/2014/main" xmlns="" id="{2A995356-6D34-4C38-B4D7-BA6C635A1E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71207" y="5465378"/>
            <a:ext cx="1636560" cy="1636560"/>
          </a:xfrm>
          <a:prstGeom prst="rect">
            <a:avLst/>
          </a:prstGeom>
        </p:spPr>
      </p:pic>
    </p:spTree>
    <p:extLst>
      <p:ext uri="{BB962C8B-B14F-4D97-AF65-F5344CB8AC3E}">
        <p14:creationId xmlns:p14="http://schemas.microsoft.com/office/powerpoint/2010/main" val="31553679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98DDA986-B6EE-4642-AC60-0490373E69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80B62878-12EF-4E97-A284-47BAFC30DA2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91999"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6D79188D-1ED5-4705-B8C7-5D6FB7670AB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95514" y="685800"/>
            <a:ext cx="10800972"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DAB216DA-C6B8-8A19-629C-3F4F7C538EBD}"/>
              </a:ext>
            </a:extLst>
          </p:cNvPr>
          <p:cNvSpPr>
            <a:spLocks noGrp="1"/>
          </p:cNvSpPr>
          <p:nvPr>
            <p:ph type="title"/>
          </p:nvPr>
        </p:nvSpPr>
        <p:spPr>
          <a:xfrm>
            <a:off x="1616054" y="1261137"/>
            <a:ext cx="8959893" cy="888360"/>
          </a:xfrm>
        </p:spPr>
        <p:txBody>
          <a:bodyPr anchor="b">
            <a:normAutofit/>
          </a:bodyPr>
          <a:lstStyle/>
          <a:p>
            <a:pPr algn="ctr"/>
            <a:r>
              <a:rPr lang="en-US" sz="3200">
                <a:solidFill>
                  <a:schemeClr val="tx1">
                    <a:lumMod val="65000"/>
                    <a:lumOff val="35000"/>
                  </a:schemeClr>
                </a:solidFill>
              </a:rPr>
              <a:t>FMLA and Remote Workers</a:t>
            </a:r>
          </a:p>
        </p:txBody>
      </p:sp>
      <p:sp>
        <p:nvSpPr>
          <p:cNvPr id="3" name="Content Placeholder 2">
            <a:extLst>
              <a:ext uri="{FF2B5EF4-FFF2-40B4-BE49-F238E27FC236}">
                <a16:creationId xmlns:a16="http://schemas.microsoft.com/office/drawing/2014/main" xmlns="" id="{ABA48FC0-DBAD-227F-0F7F-7CD31B5A0054}"/>
              </a:ext>
            </a:extLst>
          </p:cNvPr>
          <p:cNvSpPr>
            <a:spLocks noGrp="1"/>
          </p:cNvSpPr>
          <p:nvPr>
            <p:ph idx="1"/>
          </p:nvPr>
        </p:nvSpPr>
        <p:spPr>
          <a:xfrm>
            <a:off x="1616054" y="2427383"/>
            <a:ext cx="8959892" cy="3169482"/>
          </a:xfrm>
        </p:spPr>
        <p:txBody>
          <a:bodyPr anchor="t">
            <a:normAutofit/>
          </a:bodyPr>
          <a:lstStyle/>
          <a:p>
            <a:r>
              <a:rPr lang="en-US" sz="2000" dirty="0">
                <a:solidFill>
                  <a:schemeClr val="tx1">
                    <a:lumMod val="65000"/>
                    <a:lumOff val="35000"/>
                  </a:schemeClr>
                </a:solidFill>
              </a:rPr>
              <a:t>FMLA guidelines include remote workers</a:t>
            </a:r>
          </a:p>
          <a:p>
            <a:r>
              <a:rPr lang="en-US" sz="2000" dirty="0">
                <a:solidFill>
                  <a:schemeClr val="tx1">
                    <a:lumMod val="65000"/>
                    <a:lumOff val="35000"/>
                  </a:schemeClr>
                </a:solidFill>
              </a:rPr>
              <a:t>Challenges arise when determining if an employer is covered by the FMLA</a:t>
            </a:r>
          </a:p>
          <a:p>
            <a:pPr lvl="1"/>
            <a:r>
              <a:rPr lang="en-US" sz="2000" dirty="0">
                <a:solidFill>
                  <a:schemeClr val="tx1">
                    <a:lumMod val="65000"/>
                    <a:lumOff val="35000"/>
                  </a:schemeClr>
                </a:solidFill>
              </a:rPr>
              <a:t>A private employer with &gt;50 employees within 75 miles of an employee’s worksite must provide leave under FMLA</a:t>
            </a:r>
          </a:p>
          <a:p>
            <a:r>
              <a:rPr lang="en-US" sz="2000" dirty="0">
                <a:solidFill>
                  <a:schemeClr val="tx1">
                    <a:lumMod val="65000"/>
                    <a:lumOff val="35000"/>
                  </a:schemeClr>
                </a:solidFill>
              </a:rPr>
              <a:t>If employee has no fixed worksite, US Department of Labor defines an employee’s worksite as their “home base, from which their work is assigned, or to which they report”</a:t>
            </a:r>
          </a:p>
          <a:p>
            <a:endParaRPr lang="en-US" sz="2000" dirty="0">
              <a:solidFill>
                <a:schemeClr val="tx1">
                  <a:lumMod val="65000"/>
                  <a:lumOff val="35000"/>
                </a:schemeClr>
              </a:solidFill>
            </a:endParaRPr>
          </a:p>
        </p:txBody>
      </p:sp>
      <p:pic>
        <p:nvPicPr>
          <p:cNvPr id="7" name="Picture 6" descr="Graphical user interface&#10;&#10;Description automatically generated with medium confidence">
            <a:extLst>
              <a:ext uri="{FF2B5EF4-FFF2-40B4-BE49-F238E27FC236}">
                <a16:creationId xmlns:a16="http://schemas.microsoft.com/office/drawing/2014/main" xmlns="" id="{4C5F49BF-3986-4756-B5BB-A02552367B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80466" y="5494254"/>
            <a:ext cx="1636560" cy="1636560"/>
          </a:xfrm>
          <a:prstGeom prst="rect">
            <a:avLst/>
          </a:prstGeom>
        </p:spPr>
      </p:pic>
    </p:spTree>
    <p:extLst>
      <p:ext uri="{BB962C8B-B14F-4D97-AF65-F5344CB8AC3E}">
        <p14:creationId xmlns:p14="http://schemas.microsoft.com/office/powerpoint/2010/main" val="42040308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xmlns="" id="{CBE3092D-4105-4026-9B66-A0011E0CA5E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67382AAC-8711-3B7A-04BA-19DC4FBBA13D}"/>
              </a:ext>
            </a:extLst>
          </p:cNvPr>
          <p:cNvSpPr>
            <a:spLocks noGrp="1"/>
          </p:cNvSpPr>
          <p:nvPr>
            <p:ph type="title"/>
          </p:nvPr>
        </p:nvSpPr>
        <p:spPr>
          <a:xfrm>
            <a:off x="871442" y="685800"/>
            <a:ext cx="5038916" cy="1474666"/>
          </a:xfrm>
        </p:spPr>
        <p:txBody>
          <a:bodyPr anchor="b">
            <a:normAutofit/>
          </a:bodyPr>
          <a:lstStyle/>
          <a:p>
            <a:pPr algn="ctr"/>
            <a:r>
              <a:rPr lang="en-US" sz="3200">
                <a:solidFill>
                  <a:schemeClr val="tx1">
                    <a:lumMod val="65000"/>
                    <a:lumOff val="35000"/>
                  </a:schemeClr>
                </a:solidFill>
              </a:rPr>
              <a:t>FMLA and Remote Workers: Case Study</a:t>
            </a:r>
          </a:p>
        </p:txBody>
      </p:sp>
      <p:sp>
        <p:nvSpPr>
          <p:cNvPr id="3" name="Content Placeholder 2">
            <a:extLst>
              <a:ext uri="{FF2B5EF4-FFF2-40B4-BE49-F238E27FC236}">
                <a16:creationId xmlns:a16="http://schemas.microsoft.com/office/drawing/2014/main" xmlns="" id="{FFBB6E37-7806-2A0E-F187-74E215AA319F}"/>
              </a:ext>
            </a:extLst>
          </p:cNvPr>
          <p:cNvSpPr>
            <a:spLocks noGrp="1"/>
          </p:cNvSpPr>
          <p:nvPr>
            <p:ph idx="1"/>
          </p:nvPr>
        </p:nvSpPr>
        <p:spPr>
          <a:xfrm>
            <a:off x="871442" y="2447336"/>
            <a:ext cx="5038916" cy="3724862"/>
          </a:xfrm>
        </p:spPr>
        <p:txBody>
          <a:bodyPr anchor="t">
            <a:normAutofit/>
          </a:bodyPr>
          <a:lstStyle/>
          <a:p>
            <a:r>
              <a:rPr lang="en-US" sz="1700" i="1">
                <a:solidFill>
                  <a:schemeClr val="tx1">
                    <a:lumMod val="65000"/>
                    <a:lumOff val="35000"/>
                  </a:schemeClr>
                </a:solidFill>
              </a:rPr>
              <a:t>Landgrave v. Fortec Medical, Inc.</a:t>
            </a:r>
          </a:p>
          <a:p>
            <a:pPr lvl="1"/>
            <a:r>
              <a:rPr lang="en-US" sz="1700">
                <a:solidFill>
                  <a:schemeClr val="tx1">
                    <a:lumMod val="65000"/>
                    <a:lumOff val="35000"/>
                  </a:schemeClr>
                </a:solidFill>
              </a:rPr>
              <a:t>Texas District Court decision in January 2022</a:t>
            </a:r>
          </a:p>
          <a:p>
            <a:r>
              <a:rPr lang="en-US" sz="1700">
                <a:solidFill>
                  <a:schemeClr val="tx1">
                    <a:lumMod val="65000"/>
                    <a:lumOff val="35000"/>
                  </a:schemeClr>
                </a:solidFill>
              </a:rPr>
              <a:t>Remote employee sued her former employer alleging FMLA violations </a:t>
            </a:r>
          </a:p>
          <a:p>
            <a:r>
              <a:rPr lang="en-US" sz="1700">
                <a:solidFill>
                  <a:schemeClr val="tx1">
                    <a:lumMod val="65000"/>
                    <a:lumOff val="35000"/>
                  </a:schemeClr>
                </a:solidFill>
              </a:rPr>
              <a:t>Employer maintained that employee’s home base was Texas where she worked remotely, employer did not meet the FMLA employee and mileage requirements in Texas</a:t>
            </a:r>
          </a:p>
          <a:p>
            <a:r>
              <a:rPr lang="en-US" sz="1700">
                <a:solidFill>
                  <a:schemeClr val="tx1">
                    <a:lumMod val="65000"/>
                    <a:lumOff val="35000"/>
                  </a:schemeClr>
                </a:solidFill>
              </a:rPr>
              <a:t>Employee argued home base should be in Ohio where company is headquartered and would have met FMLA employee and mileage requirements</a:t>
            </a:r>
          </a:p>
          <a:p>
            <a:endParaRPr lang="en-US" sz="1700">
              <a:solidFill>
                <a:schemeClr val="tx1">
                  <a:lumMod val="65000"/>
                  <a:lumOff val="35000"/>
                </a:schemeClr>
              </a:solidFill>
            </a:endParaRPr>
          </a:p>
        </p:txBody>
      </p:sp>
      <p:sp>
        <p:nvSpPr>
          <p:cNvPr id="19" name="Rectangle 18">
            <a:extLst>
              <a:ext uri="{FF2B5EF4-FFF2-40B4-BE49-F238E27FC236}">
                <a16:creationId xmlns:a16="http://schemas.microsoft.com/office/drawing/2014/main" xmlns="" id="{D9759409-BDF8-4BFD-9AF3-4B5C04C2A16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781800" y="0"/>
            <a:ext cx="5410200"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xmlns="" id="{33F7CCDB-50E8-6746-AB71-CE2A4F132D4E}"/>
              </a:ext>
            </a:extLst>
          </p:cNvPr>
          <p:cNvPicPr>
            <a:picLocks noChangeAspect="1"/>
          </p:cNvPicPr>
          <p:nvPr/>
        </p:nvPicPr>
        <p:blipFill>
          <a:blip r:embed="rId2"/>
          <a:stretch>
            <a:fillRect/>
          </a:stretch>
        </p:blipFill>
        <p:spPr>
          <a:xfrm>
            <a:off x="7461069" y="1370105"/>
            <a:ext cx="4117787" cy="4117787"/>
          </a:xfrm>
          <a:prstGeom prst="rect">
            <a:avLst/>
          </a:prstGeom>
        </p:spPr>
      </p:pic>
      <p:pic>
        <p:nvPicPr>
          <p:cNvPr id="7" name="Picture 6" descr="Graphical user interface&#10;&#10;Description automatically generated with medium confidence">
            <a:extLst>
              <a:ext uri="{FF2B5EF4-FFF2-40B4-BE49-F238E27FC236}">
                <a16:creationId xmlns:a16="http://schemas.microsoft.com/office/drawing/2014/main" xmlns="" id="{A25E94AE-3021-42AE-B041-E75445F98E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60576" y="5487892"/>
            <a:ext cx="1636560" cy="1636560"/>
          </a:xfrm>
          <a:prstGeom prst="rect">
            <a:avLst/>
          </a:prstGeom>
        </p:spPr>
      </p:pic>
    </p:spTree>
    <p:extLst>
      <p:ext uri="{BB962C8B-B14F-4D97-AF65-F5344CB8AC3E}">
        <p14:creationId xmlns:p14="http://schemas.microsoft.com/office/powerpoint/2010/main" val="10726910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xmlns="" id="{CB299CAB-C506-454B-90FC-4065728297D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xmlns="" id="{C8D99311-F254-40F1-8AB5-EE3E7B9B687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85800" y="685800"/>
            <a:ext cx="10820400" cy="175857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67382AAC-8711-3B7A-04BA-19DC4FBBA13D}"/>
              </a:ext>
            </a:extLst>
          </p:cNvPr>
          <p:cNvSpPr>
            <a:spLocks noGrp="1"/>
          </p:cNvSpPr>
          <p:nvPr>
            <p:ph type="title"/>
          </p:nvPr>
        </p:nvSpPr>
        <p:spPr>
          <a:xfrm>
            <a:off x="1616054" y="1070149"/>
            <a:ext cx="8959893" cy="1004836"/>
          </a:xfrm>
        </p:spPr>
        <p:txBody>
          <a:bodyPr anchor="ctr">
            <a:normAutofit/>
          </a:bodyPr>
          <a:lstStyle/>
          <a:p>
            <a:pPr algn="ctr"/>
            <a:r>
              <a:rPr lang="en-US" sz="3200">
                <a:solidFill>
                  <a:srgbClr val="595959"/>
                </a:solidFill>
              </a:rPr>
              <a:t>FMLA and Remote Workers: Case Study</a:t>
            </a:r>
          </a:p>
        </p:txBody>
      </p:sp>
      <p:sp>
        <p:nvSpPr>
          <p:cNvPr id="21" name="Rectangle 20">
            <a:extLst>
              <a:ext uri="{FF2B5EF4-FFF2-40B4-BE49-F238E27FC236}">
                <a16:creationId xmlns:a16="http://schemas.microsoft.com/office/drawing/2014/main" xmlns="" id="{7D89E3CB-00ED-4691-9F0F-F23EA356470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82016" y="2444376"/>
            <a:ext cx="10824184" cy="3727824"/>
          </a:xfrm>
          <a:prstGeom prst="rect">
            <a:avLst/>
          </a:prstGeom>
          <a:solidFill>
            <a:schemeClr val="accent2">
              <a:lumMod val="20000"/>
              <a:lumOff val="8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xmlns="" id="{FFBB6E37-7806-2A0E-F187-74E215AA319F}"/>
              </a:ext>
            </a:extLst>
          </p:cNvPr>
          <p:cNvSpPr>
            <a:spLocks noGrp="1"/>
          </p:cNvSpPr>
          <p:nvPr>
            <p:ph idx="1"/>
          </p:nvPr>
        </p:nvSpPr>
        <p:spPr>
          <a:xfrm>
            <a:off x="1616054" y="2768321"/>
            <a:ext cx="8959892" cy="2828543"/>
          </a:xfrm>
        </p:spPr>
        <p:txBody>
          <a:bodyPr anchor="t">
            <a:normAutofit/>
          </a:bodyPr>
          <a:lstStyle/>
          <a:p>
            <a:r>
              <a:rPr lang="en-US" sz="2000" dirty="0">
                <a:solidFill>
                  <a:schemeClr val="tx1">
                    <a:lumMod val="65000"/>
                    <a:lumOff val="35000"/>
                  </a:schemeClr>
                </a:solidFill>
              </a:rPr>
              <a:t>Court held that home base “refers not to the physical base of the employer’s operations but as to the physical base of the employee”</a:t>
            </a:r>
          </a:p>
          <a:p>
            <a:r>
              <a:rPr lang="en-US" sz="2000" dirty="0">
                <a:solidFill>
                  <a:schemeClr val="tx1">
                    <a:lumMod val="65000"/>
                    <a:lumOff val="35000"/>
                  </a:schemeClr>
                </a:solidFill>
              </a:rPr>
              <a:t>Court established that because the employee was never physically present in Ohio, she could not establish Ohio as her home base for FMLA purposes </a:t>
            </a:r>
          </a:p>
          <a:p>
            <a:r>
              <a:rPr lang="en-US" sz="2000" dirty="0">
                <a:solidFill>
                  <a:schemeClr val="tx1">
                    <a:lumMod val="65000"/>
                    <a:lumOff val="35000"/>
                  </a:schemeClr>
                </a:solidFill>
              </a:rPr>
              <a:t>Parties ultimately reached a confidential settlement regarding the employee’s FMLA claims</a:t>
            </a:r>
          </a:p>
          <a:p>
            <a:endParaRPr lang="en-US" sz="2000" dirty="0">
              <a:solidFill>
                <a:schemeClr val="tx1">
                  <a:lumMod val="65000"/>
                  <a:lumOff val="35000"/>
                </a:schemeClr>
              </a:solidFill>
            </a:endParaRPr>
          </a:p>
        </p:txBody>
      </p:sp>
      <p:pic>
        <p:nvPicPr>
          <p:cNvPr id="7" name="Picture 6" descr="Graphical user interface&#10;&#10;Description automatically generated with medium confidence">
            <a:extLst>
              <a:ext uri="{FF2B5EF4-FFF2-40B4-BE49-F238E27FC236}">
                <a16:creationId xmlns:a16="http://schemas.microsoft.com/office/drawing/2014/main" xmlns="" id="{9D930E8C-93D7-462A-9E90-962CA05B73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03678" y="5465378"/>
            <a:ext cx="1636560" cy="1636560"/>
          </a:xfrm>
          <a:prstGeom prst="rect">
            <a:avLst/>
          </a:prstGeom>
        </p:spPr>
      </p:pic>
    </p:spTree>
    <p:extLst>
      <p:ext uri="{BB962C8B-B14F-4D97-AF65-F5344CB8AC3E}">
        <p14:creationId xmlns:p14="http://schemas.microsoft.com/office/powerpoint/2010/main" val="26280024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xmlns="" id="{3AC75B1D-4749-49A1-8553-FD296DD7CC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xmlns="" id="{9A8ECCF6-3858-46C9-8F9F-C06506CC3F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371601" y="1371600"/>
            <a:ext cx="9486899" cy="41148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5D1396F6-521E-38A1-83E5-7E0C1F736B86}"/>
              </a:ext>
            </a:extLst>
          </p:cNvPr>
          <p:cNvSpPr>
            <a:spLocks noGrp="1"/>
          </p:cNvSpPr>
          <p:nvPr>
            <p:ph type="title"/>
          </p:nvPr>
        </p:nvSpPr>
        <p:spPr>
          <a:xfrm>
            <a:off x="2672602" y="2680675"/>
            <a:ext cx="6884895" cy="1496649"/>
          </a:xfrm>
        </p:spPr>
        <p:txBody>
          <a:bodyPr vert="horz" lIns="91440" tIns="45720" rIns="91440" bIns="45720" rtlCol="0" anchor="b">
            <a:normAutofit/>
          </a:bodyPr>
          <a:lstStyle/>
          <a:p>
            <a:pPr algn="ctr"/>
            <a:r>
              <a:rPr lang="en-US" sz="9600" kern="1200" dirty="0">
                <a:solidFill>
                  <a:srgbClr val="595959"/>
                </a:solidFill>
                <a:latin typeface="+mj-lt"/>
                <a:ea typeface="+mj-ea"/>
                <a:cs typeface="+mj-cs"/>
              </a:rPr>
              <a:t>Questions?</a:t>
            </a:r>
          </a:p>
        </p:txBody>
      </p:sp>
      <p:pic>
        <p:nvPicPr>
          <p:cNvPr id="5" name="Picture 4" descr="Graphical user interface&#10;&#10;Description automatically generated with medium confidence">
            <a:extLst>
              <a:ext uri="{FF2B5EF4-FFF2-40B4-BE49-F238E27FC236}">
                <a16:creationId xmlns:a16="http://schemas.microsoft.com/office/drawing/2014/main" xmlns="" id="{BF17D7FC-4165-4EB0-AD5F-88D12CE207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20399" y="5486400"/>
            <a:ext cx="1636560" cy="1636560"/>
          </a:xfrm>
          <a:prstGeom prst="rect">
            <a:avLst/>
          </a:prstGeom>
        </p:spPr>
      </p:pic>
    </p:spTree>
    <p:extLst>
      <p:ext uri="{BB962C8B-B14F-4D97-AF65-F5344CB8AC3E}">
        <p14:creationId xmlns:p14="http://schemas.microsoft.com/office/powerpoint/2010/main" val="704184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5">
            <a:extLst>
              <a:ext uri="{FF2B5EF4-FFF2-40B4-BE49-F238E27FC236}">
                <a16:creationId xmlns:a16="http://schemas.microsoft.com/office/drawing/2014/main" xmlns="" id="{8DF66CB0-1AD6-4D8C-BE70-897ADA64FED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7">
            <a:extLst>
              <a:ext uri="{FF2B5EF4-FFF2-40B4-BE49-F238E27FC236}">
                <a16:creationId xmlns:a16="http://schemas.microsoft.com/office/drawing/2014/main" xmlns="" id="{24C3B26D-D43F-467B-B943-E20A45E780E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85800" y="685799"/>
            <a:ext cx="6802718" cy="5486401"/>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BBF11666-6C55-1A4C-0173-02DA07CEBF54}"/>
              </a:ext>
            </a:extLst>
          </p:cNvPr>
          <p:cNvSpPr>
            <a:spLocks noGrp="1"/>
          </p:cNvSpPr>
          <p:nvPr>
            <p:ph type="title"/>
          </p:nvPr>
        </p:nvSpPr>
        <p:spPr>
          <a:xfrm>
            <a:off x="1265274" y="1063256"/>
            <a:ext cx="5624624" cy="1097210"/>
          </a:xfrm>
        </p:spPr>
        <p:txBody>
          <a:bodyPr anchor="b">
            <a:normAutofit/>
          </a:bodyPr>
          <a:lstStyle/>
          <a:p>
            <a:pPr algn="ctr"/>
            <a:r>
              <a:rPr lang="en-US" sz="3200">
                <a:solidFill>
                  <a:srgbClr val="595959"/>
                </a:solidFill>
              </a:rPr>
              <a:t>Pregnancy Discrimination Act</a:t>
            </a:r>
          </a:p>
        </p:txBody>
      </p:sp>
      <p:sp>
        <p:nvSpPr>
          <p:cNvPr id="3" name="Content Placeholder 2">
            <a:extLst>
              <a:ext uri="{FF2B5EF4-FFF2-40B4-BE49-F238E27FC236}">
                <a16:creationId xmlns:a16="http://schemas.microsoft.com/office/drawing/2014/main" xmlns="" id="{C64E3628-C4BA-CBA1-4A2D-9AE6293A011D}"/>
              </a:ext>
            </a:extLst>
          </p:cNvPr>
          <p:cNvSpPr>
            <a:spLocks noGrp="1"/>
          </p:cNvSpPr>
          <p:nvPr>
            <p:ph idx="1"/>
          </p:nvPr>
        </p:nvSpPr>
        <p:spPr>
          <a:xfrm>
            <a:off x="1335801" y="2447337"/>
            <a:ext cx="5475266" cy="3156022"/>
          </a:xfrm>
        </p:spPr>
        <p:txBody>
          <a:bodyPr anchor="t">
            <a:normAutofit/>
          </a:bodyPr>
          <a:lstStyle/>
          <a:p>
            <a:r>
              <a:rPr lang="en-US" sz="2000">
                <a:solidFill>
                  <a:srgbClr val="595959"/>
                </a:solidFill>
              </a:rPr>
              <a:t>Originates under the federal Equal Employment Opportunity Commission (EEOC)</a:t>
            </a:r>
          </a:p>
          <a:p>
            <a:r>
              <a:rPr lang="en-US" sz="2000">
                <a:solidFill>
                  <a:srgbClr val="595959"/>
                </a:solidFill>
              </a:rPr>
              <a:t>Federal law prohibits discrimination based on:</a:t>
            </a:r>
          </a:p>
          <a:p>
            <a:pPr lvl="1"/>
            <a:r>
              <a:rPr lang="en-US" sz="2000">
                <a:solidFill>
                  <a:srgbClr val="595959"/>
                </a:solidFill>
              </a:rPr>
              <a:t>Past pregnancy</a:t>
            </a:r>
          </a:p>
          <a:p>
            <a:pPr lvl="1"/>
            <a:r>
              <a:rPr lang="en-US" sz="2000">
                <a:solidFill>
                  <a:srgbClr val="595959"/>
                </a:solidFill>
              </a:rPr>
              <a:t>Current pregnancy</a:t>
            </a:r>
          </a:p>
          <a:p>
            <a:pPr lvl="1"/>
            <a:r>
              <a:rPr lang="en-US" sz="2000">
                <a:solidFill>
                  <a:srgbClr val="595959"/>
                </a:solidFill>
              </a:rPr>
              <a:t>Potential or intended pregnancy</a:t>
            </a:r>
          </a:p>
          <a:p>
            <a:pPr lvl="1"/>
            <a:r>
              <a:rPr lang="en-US" sz="2000">
                <a:solidFill>
                  <a:srgbClr val="595959"/>
                </a:solidFill>
              </a:rPr>
              <a:t>Medical conditions related to pregnancy or childbirth</a:t>
            </a:r>
          </a:p>
        </p:txBody>
      </p:sp>
      <p:pic>
        <p:nvPicPr>
          <p:cNvPr id="4" name="Picture 3">
            <a:extLst>
              <a:ext uri="{FF2B5EF4-FFF2-40B4-BE49-F238E27FC236}">
                <a16:creationId xmlns:a16="http://schemas.microsoft.com/office/drawing/2014/main" xmlns="" id="{2630A774-B11A-12B7-EFCD-79DDFE73132A}"/>
              </a:ext>
            </a:extLst>
          </p:cNvPr>
          <p:cNvPicPr>
            <a:picLocks noChangeAspect="1"/>
          </p:cNvPicPr>
          <p:nvPr/>
        </p:nvPicPr>
        <p:blipFill rotWithShape="1">
          <a:blip r:embed="rId2"/>
          <a:srcRect l="10471" r="42621" b="2"/>
          <a:stretch/>
        </p:blipFill>
        <p:spPr>
          <a:xfrm>
            <a:off x="7461069" y="685799"/>
            <a:ext cx="4117787" cy="5486399"/>
          </a:xfrm>
          <a:prstGeom prst="rect">
            <a:avLst/>
          </a:prstGeom>
        </p:spPr>
      </p:pic>
      <p:pic>
        <p:nvPicPr>
          <p:cNvPr id="7" name="Picture 6" descr="Graphical user interface&#10;&#10;Description automatically generated with medium confidence">
            <a:extLst>
              <a:ext uri="{FF2B5EF4-FFF2-40B4-BE49-F238E27FC236}">
                <a16:creationId xmlns:a16="http://schemas.microsoft.com/office/drawing/2014/main" xmlns="" id="{056430BD-5479-4FAB-BF54-080E8A5F42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60576" y="5436502"/>
            <a:ext cx="1636560" cy="1636560"/>
          </a:xfrm>
          <a:prstGeom prst="rect">
            <a:avLst/>
          </a:prstGeom>
        </p:spPr>
      </p:pic>
    </p:spTree>
    <p:extLst>
      <p:ext uri="{BB962C8B-B14F-4D97-AF65-F5344CB8AC3E}">
        <p14:creationId xmlns:p14="http://schemas.microsoft.com/office/powerpoint/2010/main" val="35111431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98DDA986-B6EE-4642-AC60-0490373E69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80B62878-12EF-4E97-A284-47BAFC30DA2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91999"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6D79188D-1ED5-4705-B8C7-5D6FB7670AB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95514" y="685800"/>
            <a:ext cx="10800972"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E7D782FC-6610-7318-0A94-306D5927A871}"/>
              </a:ext>
            </a:extLst>
          </p:cNvPr>
          <p:cNvSpPr>
            <a:spLocks noGrp="1"/>
          </p:cNvSpPr>
          <p:nvPr>
            <p:ph type="title"/>
          </p:nvPr>
        </p:nvSpPr>
        <p:spPr>
          <a:xfrm>
            <a:off x="1616054" y="1261137"/>
            <a:ext cx="8959893" cy="888360"/>
          </a:xfrm>
        </p:spPr>
        <p:txBody>
          <a:bodyPr anchor="b">
            <a:normAutofit/>
          </a:bodyPr>
          <a:lstStyle/>
          <a:p>
            <a:pPr algn="ctr"/>
            <a:r>
              <a:rPr lang="en-US" sz="3200">
                <a:solidFill>
                  <a:schemeClr val="tx1">
                    <a:lumMod val="65000"/>
                    <a:lumOff val="35000"/>
                  </a:schemeClr>
                </a:solidFill>
              </a:rPr>
              <a:t>Past Pregnancy</a:t>
            </a:r>
          </a:p>
        </p:txBody>
      </p:sp>
      <p:sp>
        <p:nvSpPr>
          <p:cNvPr id="3" name="Content Placeholder 2">
            <a:extLst>
              <a:ext uri="{FF2B5EF4-FFF2-40B4-BE49-F238E27FC236}">
                <a16:creationId xmlns:a16="http://schemas.microsoft.com/office/drawing/2014/main" xmlns="" id="{F7BF4E72-B6AA-91FD-101D-F99DE1EC4C99}"/>
              </a:ext>
            </a:extLst>
          </p:cNvPr>
          <p:cNvSpPr>
            <a:spLocks noGrp="1"/>
          </p:cNvSpPr>
          <p:nvPr>
            <p:ph idx="1"/>
          </p:nvPr>
        </p:nvSpPr>
        <p:spPr>
          <a:xfrm>
            <a:off x="1616054" y="2427383"/>
            <a:ext cx="8959892" cy="3169482"/>
          </a:xfrm>
        </p:spPr>
        <p:txBody>
          <a:bodyPr anchor="t">
            <a:normAutofit/>
          </a:bodyPr>
          <a:lstStyle/>
          <a:p>
            <a:r>
              <a:rPr lang="en-US" sz="2000" dirty="0">
                <a:solidFill>
                  <a:schemeClr val="tx1">
                    <a:lumMod val="65000"/>
                    <a:lumOff val="35000"/>
                  </a:schemeClr>
                </a:solidFill>
              </a:rPr>
              <a:t>A causal connection between a claimant’s past pregnancy and the challenged action will more likely be found if there was a short time between the two</a:t>
            </a:r>
          </a:p>
          <a:p>
            <a:r>
              <a:rPr lang="en-US" sz="2000" dirty="0">
                <a:solidFill>
                  <a:schemeClr val="tx1">
                    <a:lumMod val="65000"/>
                    <a:lumOff val="35000"/>
                  </a:schemeClr>
                </a:solidFill>
              </a:rPr>
              <a:t>Precedent states that: “It would make little sense to prohibit an employer from firing a woman during her pregnancy but permit the employer to terminate her the day after delivery if the reason for the termination was that the woman became pregnant in the first place.”</a:t>
            </a:r>
          </a:p>
          <a:p>
            <a:pPr lvl="1"/>
            <a:r>
              <a:rPr lang="en-US" sz="1600" i="1" dirty="0">
                <a:solidFill>
                  <a:schemeClr val="tx1">
                    <a:lumMod val="65000"/>
                    <a:lumOff val="35000"/>
                  </a:schemeClr>
                </a:solidFill>
              </a:rPr>
              <a:t>Donaldson v. Am. Banco Corp., Inc</a:t>
            </a:r>
            <a:r>
              <a:rPr lang="en-US" sz="1600" dirty="0">
                <a:solidFill>
                  <a:schemeClr val="tx1">
                    <a:lumMod val="65000"/>
                    <a:lumOff val="35000"/>
                  </a:schemeClr>
                </a:solidFill>
              </a:rPr>
              <a:t>., 945 F. Supp. 1456, 1464 (D. Colo. 1996).</a:t>
            </a:r>
          </a:p>
        </p:txBody>
      </p:sp>
      <p:pic>
        <p:nvPicPr>
          <p:cNvPr id="7" name="Picture 6" descr="Graphical user interface&#10;&#10;Description automatically generated with medium confidence">
            <a:extLst>
              <a:ext uri="{FF2B5EF4-FFF2-40B4-BE49-F238E27FC236}">
                <a16:creationId xmlns:a16="http://schemas.microsoft.com/office/drawing/2014/main" xmlns="" id="{DA03D2E8-A80F-4746-8D2E-F4B1523B29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78206" y="5436503"/>
            <a:ext cx="1636560" cy="1636560"/>
          </a:xfrm>
          <a:prstGeom prst="rect">
            <a:avLst/>
          </a:prstGeom>
        </p:spPr>
      </p:pic>
    </p:spTree>
    <p:extLst>
      <p:ext uri="{BB962C8B-B14F-4D97-AF65-F5344CB8AC3E}">
        <p14:creationId xmlns:p14="http://schemas.microsoft.com/office/powerpoint/2010/main" val="25620234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5AA03EDC-7067-4DFF-B672-541D016AAA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0EBF3E39-B0BE-496A-8604-9007470FFA3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6096000" cy="686547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3E3E67E9-3F1C-47F2-54B5-8E409C3A899A}"/>
              </a:ext>
            </a:extLst>
          </p:cNvPr>
          <p:cNvSpPr>
            <a:spLocks noGrp="1"/>
          </p:cNvSpPr>
          <p:nvPr>
            <p:ph type="title"/>
          </p:nvPr>
        </p:nvSpPr>
        <p:spPr>
          <a:xfrm>
            <a:off x="871442" y="685800"/>
            <a:ext cx="4353116" cy="1474666"/>
          </a:xfrm>
        </p:spPr>
        <p:txBody>
          <a:bodyPr anchor="b">
            <a:normAutofit/>
          </a:bodyPr>
          <a:lstStyle/>
          <a:p>
            <a:pPr algn="ctr"/>
            <a:r>
              <a:rPr lang="en-US" sz="3200">
                <a:solidFill>
                  <a:srgbClr val="595959"/>
                </a:solidFill>
              </a:rPr>
              <a:t>Current Pregnancy</a:t>
            </a:r>
          </a:p>
        </p:txBody>
      </p:sp>
      <p:sp>
        <p:nvSpPr>
          <p:cNvPr id="3" name="Content Placeholder 2">
            <a:extLst>
              <a:ext uri="{FF2B5EF4-FFF2-40B4-BE49-F238E27FC236}">
                <a16:creationId xmlns:a16="http://schemas.microsoft.com/office/drawing/2014/main" xmlns="" id="{F5CA2D14-892E-85E7-CAB4-851C16705D95}"/>
              </a:ext>
            </a:extLst>
          </p:cNvPr>
          <p:cNvSpPr>
            <a:spLocks noGrp="1"/>
          </p:cNvSpPr>
          <p:nvPr>
            <p:ph idx="1"/>
          </p:nvPr>
        </p:nvSpPr>
        <p:spPr>
          <a:xfrm>
            <a:off x="871442" y="2447337"/>
            <a:ext cx="4353116" cy="3770434"/>
          </a:xfrm>
        </p:spPr>
        <p:txBody>
          <a:bodyPr anchor="t">
            <a:normAutofit/>
          </a:bodyPr>
          <a:lstStyle/>
          <a:p>
            <a:r>
              <a:rPr lang="en-US" sz="2000">
                <a:solidFill>
                  <a:srgbClr val="595959"/>
                </a:solidFill>
              </a:rPr>
              <a:t>An employer refuses to hire, fires, or takes adverse action against a woman because of pregnancy</a:t>
            </a:r>
          </a:p>
          <a:p>
            <a:r>
              <a:rPr lang="en-US" sz="2000">
                <a:solidFill>
                  <a:srgbClr val="595959"/>
                </a:solidFill>
              </a:rPr>
              <a:t>Occurs without regard of her ability to perform job duties</a:t>
            </a:r>
          </a:p>
          <a:p>
            <a:r>
              <a:rPr lang="en-US" sz="2000">
                <a:solidFill>
                  <a:srgbClr val="595959"/>
                </a:solidFill>
              </a:rPr>
              <a:t>Requires an employer to have been aware that employee is pregnant </a:t>
            </a:r>
          </a:p>
          <a:p>
            <a:endParaRPr lang="en-US" sz="2000">
              <a:solidFill>
                <a:srgbClr val="595959"/>
              </a:solidFill>
            </a:endParaRPr>
          </a:p>
        </p:txBody>
      </p:sp>
      <p:pic>
        <p:nvPicPr>
          <p:cNvPr id="4" name="Picture 3">
            <a:extLst>
              <a:ext uri="{FF2B5EF4-FFF2-40B4-BE49-F238E27FC236}">
                <a16:creationId xmlns:a16="http://schemas.microsoft.com/office/drawing/2014/main" xmlns="" id="{50B04550-FFCC-E1B9-D511-12BC8C4860D8}"/>
              </a:ext>
            </a:extLst>
          </p:cNvPr>
          <p:cNvPicPr>
            <a:picLocks noChangeAspect="1"/>
          </p:cNvPicPr>
          <p:nvPr/>
        </p:nvPicPr>
        <p:blipFill>
          <a:blip r:embed="rId2"/>
          <a:stretch>
            <a:fillRect/>
          </a:stretch>
        </p:blipFill>
        <p:spPr>
          <a:xfrm>
            <a:off x="6781801" y="2384440"/>
            <a:ext cx="4797056" cy="2134690"/>
          </a:xfrm>
          <a:prstGeom prst="rect">
            <a:avLst/>
          </a:prstGeom>
        </p:spPr>
      </p:pic>
      <p:pic>
        <p:nvPicPr>
          <p:cNvPr id="7" name="Picture 6" descr="Graphical user interface&#10;&#10;Description automatically generated with medium confidence">
            <a:extLst>
              <a:ext uri="{FF2B5EF4-FFF2-40B4-BE49-F238E27FC236}">
                <a16:creationId xmlns:a16="http://schemas.microsoft.com/office/drawing/2014/main" xmlns="" id="{984A0033-5506-464A-824F-CB94396190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60577" y="5475003"/>
            <a:ext cx="1636560" cy="1636560"/>
          </a:xfrm>
          <a:prstGeom prst="rect">
            <a:avLst/>
          </a:prstGeom>
        </p:spPr>
      </p:pic>
    </p:spTree>
    <p:extLst>
      <p:ext uri="{BB962C8B-B14F-4D97-AF65-F5344CB8AC3E}">
        <p14:creationId xmlns:p14="http://schemas.microsoft.com/office/powerpoint/2010/main" val="17721562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98DDA986-B6EE-4642-AC60-0490373E69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80B62878-12EF-4E97-A284-47BAFC30DA2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91999"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6D79188D-1ED5-4705-B8C7-5D6FB7670AB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95514" y="685800"/>
            <a:ext cx="10800972"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2F527997-3403-5EFC-0B2C-354647773161}"/>
              </a:ext>
            </a:extLst>
          </p:cNvPr>
          <p:cNvSpPr>
            <a:spLocks noGrp="1"/>
          </p:cNvSpPr>
          <p:nvPr>
            <p:ph type="title"/>
          </p:nvPr>
        </p:nvSpPr>
        <p:spPr>
          <a:xfrm>
            <a:off x="1616054" y="1261137"/>
            <a:ext cx="8959893" cy="888360"/>
          </a:xfrm>
        </p:spPr>
        <p:txBody>
          <a:bodyPr anchor="b">
            <a:normAutofit/>
          </a:bodyPr>
          <a:lstStyle/>
          <a:p>
            <a:pPr algn="ctr"/>
            <a:r>
              <a:rPr lang="en-US" sz="3200">
                <a:solidFill>
                  <a:schemeClr val="tx1">
                    <a:lumMod val="65000"/>
                    <a:lumOff val="35000"/>
                  </a:schemeClr>
                </a:solidFill>
              </a:rPr>
              <a:t>Potential or Intended Pregnancy</a:t>
            </a:r>
          </a:p>
        </p:txBody>
      </p:sp>
      <p:sp>
        <p:nvSpPr>
          <p:cNvPr id="3" name="Content Placeholder 2">
            <a:extLst>
              <a:ext uri="{FF2B5EF4-FFF2-40B4-BE49-F238E27FC236}">
                <a16:creationId xmlns:a16="http://schemas.microsoft.com/office/drawing/2014/main" xmlns="" id="{0D73C79D-E030-3BF1-F002-ACD1A6EC62FD}"/>
              </a:ext>
            </a:extLst>
          </p:cNvPr>
          <p:cNvSpPr>
            <a:spLocks noGrp="1"/>
          </p:cNvSpPr>
          <p:nvPr>
            <p:ph idx="1"/>
          </p:nvPr>
        </p:nvSpPr>
        <p:spPr>
          <a:xfrm>
            <a:off x="1616054" y="2427383"/>
            <a:ext cx="8959892" cy="3169482"/>
          </a:xfrm>
        </p:spPr>
        <p:txBody>
          <a:bodyPr anchor="t">
            <a:normAutofit/>
          </a:bodyPr>
          <a:lstStyle/>
          <a:p>
            <a:r>
              <a:rPr lang="en-US" sz="2000">
                <a:solidFill>
                  <a:schemeClr val="tx1">
                    <a:lumMod val="65000"/>
                    <a:lumOff val="35000"/>
                  </a:schemeClr>
                </a:solidFill>
              </a:rPr>
              <a:t>U.S. Supreme Court has held that Title VII bars an employer from discriminating against a woman because of her capacity to become pregnant</a:t>
            </a:r>
          </a:p>
          <a:p>
            <a:r>
              <a:rPr lang="en-US" sz="2000">
                <a:solidFill>
                  <a:schemeClr val="tx1">
                    <a:lumMod val="65000"/>
                    <a:lumOff val="35000"/>
                  </a:schemeClr>
                </a:solidFill>
              </a:rPr>
              <a:t>Employees cannot be discriminated against in terms of job opportunities because they may become pregnant</a:t>
            </a:r>
          </a:p>
          <a:p>
            <a:r>
              <a:rPr lang="en-US" sz="2000">
                <a:solidFill>
                  <a:schemeClr val="tx1">
                    <a:lumMod val="65000"/>
                    <a:lumOff val="35000"/>
                  </a:schemeClr>
                </a:solidFill>
              </a:rPr>
              <a:t>An employer cannot discriminate on the basis of intention to become pregnant, similar to Title VII</a:t>
            </a:r>
          </a:p>
        </p:txBody>
      </p:sp>
      <p:pic>
        <p:nvPicPr>
          <p:cNvPr id="7" name="Picture 6" descr="Graphical user interface&#10;&#10;Description automatically generated with medium confidence">
            <a:extLst>
              <a:ext uri="{FF2B5EF4-FFF2-40B4-BE49-F238E27FC236}">
                <a16:creationId xmlns:a16="http://schemas.microsoft.com/office/drawing/2014/main" xmlns="" id="{E0A1399C-1C69-41E4-99D9-1142123A19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80466" y="5465378"/>
            <a:ext cx="1636560" cy="1636560"/>
          </a:xfrm>
          <a:prstGeom prst="rect">
            <a:avLst/>
          </a:prstGeom>
        </p:spPr>
      </p:pic>
    </p:spTree>
    <p:extLst>
      <p:ext uri="{BB962C8B-B14F-4D97-AF65-F5344CB8AC3E}">
        <p14:creationId xmlns:p14="http://schemas.microsoft.com/office/powerpoint/2010/main" val="11292576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85B9AB05-2A22-4BDA-B7D0-ECDC7B69FBC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7546CA9A-0F0F-B3B9-1D0E-777690CD6F58}"/>
              </a:ext>
            </a:extLst>
          </p:cNvPr>
          <p:cNvSpPr>
            <a:spLocks noGrp="1"/>
          </p:cNvSpPr>
          <p:nvPr>
            <p:ph type="title"/>
          </p:nvPr>
        </p:nvSpPr>
        <p:spPr>
          <a:xfrm>
            <a:off x="871442" y="685800"/>
            <a:ext cx="5038916" cy="1474666"/>
          </a:xfrm>
        </p:spPr>
        <p:txBody>
          <a:bodyPr anchor="b">
            <a:normAutofit/>
          </a:bodyPr>
          <a:lstStyle/>
          <a:p>
            <a:pPr algn="ctr"/>
            <a:r>
              <a:rPr lang="en-US" sz="3200">
                <a:solidFill>
                  <a:schemeClr val="tx1">
                    <a:lumMod val="65000"/>
                    <a:lumOff val="35000"/>
                  </a:schemeClr>
                </a:solidFill>
              </a:rPr>
              <a:t>Medical Conditions Related to Pregnancy or Childbirth </a:t>
            </a:r>
          </a:p>
        </p:txBody>
      </p:sp>
      <p:sp>
        <p:nvSpPr>
          <p:cNvPr id="3" name="Content Placeholder 2">
            <a:extLst>
              <a:ext uri="{FF2B5EF4-FFF2-40B4-BE49-F238E27FC236}">
                <a16:creationId xmlns:a16="http://schemas.microsoft.com/office/drawing/2014/main" xmlns="" id="{B3901224-BFE4-A66A-46A6-97661DA299F4}"/>
              </a:ext>
            </a:extLst>
          </p:cNvPr>
          <p:cNvSpPr>
            <a:spLocks noGrp="1"/>
          </p:cNvSpPr>
          <p:nvPr>
            <p:ph idx="1"/>
          </p:nvPr>
        </p:nvSpPr>
        <p:spPr>
          <a:xfrm>
            <a:off x="871442" y="2447336"/>
            <a:ext cx="5038916" cy="3724862"/>
          </a:xfrm>
        </p:spPr>
        <p:txBody>
          <a:bodyPr anchor="t">
            <a:normAutofit/>
          </a:bodyPr>
          <a:lstStyle/>
          <a:p>
            <a:r>
              <a:rPr lang="en-US" sz="2000">
                <a:solidFill>
                  <a:schemeClr val="tx1">
                    <a:lumMod val="65000"/>
                    <a:lumOff val="35000"/>
                  </a:schemeClr>
                </a:solidFill>
              </a:rPr>
              <a:t>Employer may not discriminate against a woman with a medical condition related to pregnancy or childbirth</a:t>
            </a:r>
          </a:p>
          <a:p>
            <a:r>
              <a:rPr lang="en-US" sz="2000">
                <a:solidFill>
                  <a:schemeClr val="tx1">
                    <a:lumMod val="65000"/>
                    <a:lumOff val="35000"/>
                  </a:schemeClr>
                </a:solidFill>
              </a:rPr>
              <a:t>Employer must treat employee the same as others who are similar in their ability or inability to work but are not affected by pregnancy/childbirth</a:t>
            </a:r>
          </a:p>
        </p:txBody>
      </p:sp>
      <p:sp>
        <p:nvSpPr>
          <p:cNvPr id="11" name="Rectangle 10">
            <a:extLst>
              <a:ext uri="{FF2B5EF4-FFF2-40B4-BE49-F238E27FC236}">
                <a16:creationId xmlns:a16="http://schemas.microsoft.com/office/drawing/2014/main" xmlns="" id="{D9759409-BDF8-4BFD-9AF3-4B5C04C2A16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781800" y="0"/>
            <a:ext cx="5410200"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xmlns="" id="{A0AFFD7E-5297-9667-B42E-3D8B872313A6}"/>
              </a:ext>
            </a:extLst>
          </p:cNvPr>
          <p:cNvPicPr>
            <a:picLocks noChangeAspect="1"/>
          </p:cNvPicPr>
          <p:nvPr/>
        </p:nvPicPr>
        <p:blipFill rotWithShape="1">
          <a:blip r:embed="rId2"/>
          <a:srcRect l="15117" r="13955" b="-2"/>
          <a:stretch/>
        </p:blipFill>
        <p:spPr>
          <a:xfrm>
            <a:off x="7461069" y="685801"/>
            <a:ext cx="4117787" cy="5486399"/>
          </a:xfrm>
          <a:prstGeom prst="rect">
            <a:avLst/>
          </a:prstGeom>
        </p:spPr>
      </p:pic>
      <p:pic>
        <p:nvPicPr>
          <p:cNvPr id="7" name="Picture 6" descr="Graphical user interface&#10;&#10;Description automatically generated with medium confidence">
            <a:extLst>
              <a:ext uri="{FF2B5EF4-FFF2-40B4-BE49-F238E27FC236}">
                <a16:creationId xmlns:a16="http://schemas.microsoft.com/office/drawing/2014/main" xmlns="" id="{BA7765A0-CF6C-46D3-95F3-A0F625B23D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60576" y="5455753"/>
            <a:ext cx="1636560" cy="1636560"/>
          </a:xfrm>
          <a:prstGeom prst="rect">
            <a:avLst/>
          </a:prstGeom>
        </p:spPr>
      </p:pic>
    </p:spTree>
    <p:extLst>
      <p:ext uri="{BB962C8B-B14F-4D97-AF65-F5344CB8AC3E}">
        <p14:creationId xmlns:p14="http://schemas.microsoft.com/office/powerpoint/2010/main" val="23618098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98DDA986-B6EE-4642-AC60-0490373E69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80B62878-12EF-4E97-A284-47BAFC30DA2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91999"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6D79188D-1ED5-4705-B8C7-5D6FB7670AB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95514" y="685800"/>
            <a:ext cx="10800972"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34244122-AE2B-8854-B513-006CDFF192A5}"/>
              </a:ext>
            </a:extLst>
          </p:cNvPr>
          <p:cNvSpPr>
            <a:spLocks noGrp="1"/>
          </p:cNvSpPr>
          <p:nvPr>
            <p:ph type="title"/>
          </p:nvPr>
        </p:nvSpPr>
        <p:spPr>
          <a:xfrm>
            <a:off x="1616054" y="1261137"/>
            <a:ext cx="8959893" cy="888360"/>
          </a:xfrm>
        </p:spPr>
        <p:txBody>
          <a:bodyPr anchor="b">
            <a:normAutofit/>
          </a:bodyPr>
          <a:lstStyle/>
          <a:p>
            <a:pPr algn="ctr"/>
            <a:r>
              <a:rPr lang="en-US" sz="3000">
                <a:solidFill>
                  <a:schemeClr val="tx1">
                    <a:lumMod val="65000"/>
                    <a:lumOff val="35000"/>
                  </a:schemeClr>
                </a:solidFill>
              </a:rPr>
              <a:t>Kansas Laws Protecting Pregnancy in the Workplace	</a:t>
            </a:r>
          </a:p>
        </p:txBody>
      </p:sp>
      <p:sp>
        <p:nvSpPr>
          <p:cNvPr id="3" name="Content Placeholder 2">
            <a:extLst>
              <a:ext uri="{FF2B5EF4-FFF2-40B4-BE49-F238E27FC236}">
                <a16:creationId xmlns:a16="http://schemas.microsoft.com/office/drawing/2014/main" xmlns="" id="{E39ADF40-4EC5-E0E9-B3C2-AB0CF43E7549}"/>
              </a:ext>
            </a:extLst>
          </p:cNvPr>
          <p:cNvSpPr>
            <a:spLocks noGrp="1"/>
          </p:cNvSpPr>
          <p:nvPr>
            <p:ph idx="1"/>
          </p:nvPr>
        </p:nvSpPr>
        <p:spPr>
          <a:xfrm>
            <a:off x="1616054" y="2427383"/>
            <a:ext cx="8959892" cy="3169482"/>
          </a:xfrm>
        </p:spPr>
        <p:txBody>
          <a:bodyPr anchor="t">
            <a:normAutofit/>
          </a:bodyPr>
          <a:lstStyle/>
          <a:p>
            <a:r>
              <a:rPr lang="en-US" sz="2000">
                <a:solidFill>
                  <a:schemeClr val="tx1">
                    <a:lumMod val="65000"/>
                    <a:lumOff val="35000"/>
                  </a:schemeClr>
                </a:solidFill>
              </a:rPr>
              <a:t>The Kansas Acts Against Discrimination makes it illegal for an employer to discriminate against an employee simply because she had a pregnancy or gave birth to a child </a:t>
            </a:r>
          </a:p>
          <a:p>
            <a:pPr lvl="1"/>
            <a:r>
              <a:rPr lang="en-US" sz="2000">
                <a:solidFill>
                  <a:schemeClr val="tx1">
                    <a:lumMod val="65000"/>
                    <a:lumOff val="35000"/>
                  </a:schemeClr>
                </a:solidFill>
                <a:latin typeface="Calibri" panose="020F0502020204030204"/>
              </a:rPr>
              <a:t>The Act also states that employers must:</a:t>
            </a:r>
          </a:p>
          <a:p>
            <a:pPr lvl="2">
              <a:defRPr/>
            </a:pPr>
            <a:r>
              <a:rPr lang="en-US">
                <a:solidFill>
                  <a:schemeClr val="tx1">
                    <a:lumMod val="65000"/>
                    <a:lumOff val="35000"/>
                  </a:schemeClr>
                </a:solidFill>
                <a:latin typeface="Calibri" panose="020F0502020204030204"/>
              </a:rPr>
              <a:t>Provide adequate time off for pregnancy and childbirth and other related needs</a:t>
            </a:r>
          </a:p>
          <a:p>
            <a:pPr lvl="2">
              <a:defRPr/>
            </a:pPr>
            <a:r>
              <a:rPr lang="en-US">
                <a:solidFill>
                  <a:schemeClr val="tx1">
                    <a:lumMod val="65000"/>
                    <a:lumOff val="35000"/>
                  </a:schemeClr>
                </a:solidFill>
                <a:latin typeface="Calibri" panose="020F0502020204030204"/>
              </a:rPr>
              <a:t>Provide reasonable concessions to pregnant women when appropriate</a:t>
            </a:r>
          </a:p>
          <a:p>
            <a:pPr lvl="2">
              <a:defRPr/>
            </a:pPr>
            <a:r>
              <a:rPr lang="en-US">
                <a:solidFill>
                  <a:schemeClr val="tx1">
                    <a:lumMod val="65000"/>
                    <a:lumOff val="35000"/>
                  </a:schemeClr>
                </a:solidFill>
                <a:latin typeface="Calibri" panose="020F0502020204030204"/>
              </a:rPr>
              <a:t>Temporarily transferring a pregnant woman to a less demanding position if possible</a:t>
            </a:r>
            <a:endParaRPr lang="en-US">
              <a:solidFill>
                <a:schemeClr val="tx1">
                  <a:lumMod val="65000"/>
                  <a:lumOff val="35000"/>
                </a:schemeClr>
              </a:solidFill>
            </a:endParaRPr>
          </a:p>
          <a:p>
            <a:pPr marL="457200" lvl="1" indent="0">
              <a:buNone/>
            </a:pPr>
            <a:endParaRPr lang="en-US" sz="2000">
              <a:solidFill>
                <a:schemeClr val="tx1">
                  <a:lumMod val="65000"/>
                  <a:lumOff val="35000"/>
                </a:schemeClr>
              </a:solidFill>
            </a:endParaRPr>
          </a:p>
          <a:p>
            <a:pPr lvl="1"/>
            <a:endParaRPr lang="en-US" sz="2000">
              <a:solidFill>
                <a:schemeClr val="tx1">
                  <a:lumMod val="65000"/>
                  <a:lumOff val="35000"/>
                </a:schemeClr>
              </a:solidFill>
            </a:endParaRPr>
          </a:p>
          <a:p>
            <a:pPr marL="457200" lvl="1" indent="0">
              <a:buNone/>
            </a:pPr>
            <a:endParaRPr lang="en-US" sz="2000">
              <a:solidFill>
                <a:schemeClr val="tx1">
                  <a:lumMod val="65000"/>
                  <a:lumOff val="35000"/>
                </a:schemeClr>
              </a:solidFill>
            </a:endParaRPr>
          </a:p>
        </p:txBody>
      </p:sp>
      <p:pic>
        <p:nvPicPr>
          <p:cNvPr id="7" name="Picture 6" descr="Graphical user interface&#10;&#10;Description automatically generated with medium confidence">
            <a:extLst>
              <a:ext uri="{FF2B5EF4-FFF2-40B4-BE49-F238E27FC236}">
                <a16:creationId xmlns:a16="http://schemas.microsoft.com/office/drawing/2014/main" xmlns="" id="{B1604C2B-69CD-48B7-A32C-739B3D7504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80466" y="5494254"/>
            <a:ext cx="1636560" cy="1636560"/>
          </a:xfrm>
          <a:prstGeom prst="rect">
            <a:avLst/>
          </a:prstGeom>
        </p:spPr>
      </p:pic>
    </p:spTree>
    <p:extLst>
      <p:ext uri="{BB962C8B-B14F-4D97-AF65-F5344CB8AC3E}">
        <p14:creationId xmlns:p14="http://schemas.microsoft.com/office/powerpoint/2010/main" val="18834368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xmlns="" id="{85B9AB05-2A22-4BDA-B7D0-ECDC7B69FBC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34244122-AE2B-8854-B513-006CDFF192A5}"/>
              </a:ext>
            </a:extLst>
          </p:cNvPr>
          <p:cNvSpPr>
            <a:spLocks noGrp="1"/>
          </p:cNvSpPr>
          <p:nvPr>
            <p:ph type="title"/>
          </p:nvPr>
        </p:nvSpPr>
        <p:spPr>
          <a:xfrm>
            <a:off x="871442" y="685800"/>
            <a:ext cx="5038916" cy="1474666"/>
          </a:xfrm>
        </p:spPr>
        <p:txBody>
          <a:bodyPr anchor="b">
            <a:normAutofit/>
          </a:bodyPr>
          <a:lstStyle/>
          <a:p>
            <a:pPr algn="ctr"/>
            <a:r>
              <a:rPr lang="en-US" sz="3200" dirty="0">
                <a:solidFill>
                  <a:schemeClr val="tx1">
                    <a:lumMod val="65000"/>
                    <a:lumOff val="35000"/>
                  </a:schemeClr>
                </a:solidFill>
              </a:rPr>
              <a:t>Missouri Laws Protecting Pregnancy in the Workplace	</a:t>
            </a:r>
          </a:p>
        </p:txBody>
      </p:sp>
      <p:sp>
        <p:nvSpPr>
          <p:cNvPr id="3" name="Content Placeholder 2">
            <a:extLst>
              <a:ext uri="{FF2B5EF4-FFF2-40B4-BE49-F238E27FC236}">
                <a16:creationId xmlns:a16="http://schemas.microsoft.com/office/drawing/2014/main" xmlns="" id="{E39ADF40-4EC5-E0E9-B3C2-AB0CF43E7549}"/>
              </a:ext>
            </a:extLst>
          </p:cNvPr>
          <p:cNvSpPr>
            <a:spLocks noGrp="1"/>
          </p:cNvSpPr>
          <p:nvPr>
            <p:ph idx="1"/>
          </p:nvPr>
        </p:nvSpPr>
        <p:spPr>
          <a:xfrm>
            <a:off x="871442" y="2447336"/>
            <a:ext cx="5038916" cy="3724862"/>
          </a:xfrm>
        </p:spPr>
        <p:txBody>
          <a:bodyPr anchor="t">
            <a:normAutofit/>
          </a:bodyPr>
          <a:lstStyle/>
          <a:p>
            <a:r>
              <a:rPr lang="en-US" sz="2000" dirty="0">
                <a:solidFill>
                  <a:schemeClr val="tx1">
                    <a:lumMod val="65000"/>
                    <a:lumOff val="35000"/>
                  </a:schemeClr>
                </a:solidFill>
              </a:rPr>
              <a:t>Under the Missouri Human Rights Act, an employer cannot take adverse action against an employee on the basis of becoming pregnant</a:t>
            </a:r>
          </a:p>
          <a:p>
            <a:endParaRPr lang="en-US" sz="2000" dirty="0">
              <a:solidFill>
                <a:schemeClr val="tx1">
                  <a:lumMod val="65000"/>
                  <a:lumOff val="35000"/>
                </a:schemeClr>
              </a:solidFill>
            </a:endParaRPr>
          </a:p>
          <a:p>
            <a:r>
              <a:rPr lang="en-US" sz="2000" dirty="0">
                <a:solidFill>
                  <a:schemeClr val="tx1">
                    <a:lumMod val="65000"/>
                    <a:lumOff val="35000"/>
                  </a:schemeClr>
                </a:solidFill>
              </a:rPr>
              <a:t>The Act explicitly outlaws sex discrimination which has been interpreted to include pregnancy under Title VII</a:t>
            </a:r>
          </a:p>
          <a:p>
            <a:pPr marL="457200" lvl="1" indent="0">
              <a:buNone/>
            </a:pPr>
            <a:endParaRPr lang="en-US" sz="2000" dirty="0">
              <a:solidFill>
                <a:schemeClr val="tx1">
                  <a:lumMod val="65000"/>
                  <a:lumOff val="35000"/>
                </a:schemeClr>
              </a:solidFill>
            </a:endParaRPr>
          </a:p>
          <a:p>
            <a:pPr lvl="1"/>
            <a:endParaRPr lang="en-US" sz="2000" dirty="0">
              <a:solidFill>
                <a:schemeClr val="tx1">
                  <a:lumMod val="65000"/>
                  <a:lumOff val="35000"/>
                </a:schemeClr>
              </a:solidFill>
            </a:endParaRPr>
          </a:p>
          <a:p>
            <a:pPr marL="457200" lvl="1" indent="0">
              <a:buNone/>
            </a:pPr>
            <a:endParaRPr lang="en-US" sz="2000" dirty="0">
              <a:solidFill>
                <a:schemeClr val="tx1">
                  <a:lumMod val="65000"/>
                  <a:lumOff val="35000"/>
                </a:schemeClr>
              </a:solidFill>
            </a:endParaRPr>
          </a:p>
        </p:txBody>
      </p:sp>
      <p:sp>
        <p:nvSpPr>
          <p:cNvPr id="26" name="Rectangle 25">
            <a:extLst>
              <a:ext uri="{FF2B5EF4-FFF2-40B4-BE49-F238E27FC236}">
                <a16:creationId xmlns:a16="http://schemas.microsoft.com/office/drawing/2014/main" xmlns="" id="{D9759409-BDF8-4BFD-9AF3-4B5C04C2A16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781800" y="0"/>
            <a:ext cx="5410200"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xmlns="" id="{FCD45CCE-3386-8410-A5A5-4C51C3C9400C}"/>
              </a:ext>
            </a:extLst>
          </p:cNvPr>
          <p:cNvPicPr>
            <a:picLocks noChangeAspect="1"/>
          </p:cNvPicPr>
          <p:nvPr/>
        </p:nvPicPr>
        <p:blipFill rotWithShape="1">
          <a:blip r:embed="rId2"/>
          <a:srcRect l="16891" r="20627" b="2"/>
          <a:stretch/>
        </p:blipFill>
        <p:spPr>
          <a:xfrm>
            <a:off x="7461069" y="685801"/>
            <a:ext cx="4117787" cy="5486399"/>
          </a:xfrm>
          <a:prstGeom prst="rect">
            <a:avLst/>
          </a:prstGeom>
        </p:spPr>
      </p:pic>
      <p:pic>
        <p:nvPicPr>
          <p:cNvPr id="7" name="Picture 6" descr="Graphical user interface&#10;&#10;Description automatically generated with medium confidence">
            <a:extLst>
              <a:ext uri="{FF2B5EF4-FFF2-40B4-BE49-F238E27FC236}">
                <a16:creationId xmlns:a16="http://schemas.microsoft.com/office/drawing/2014/main" xmlns="" id="{2096E858-C04A-4178-A9C6-B6F1DEEC70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60576" y="5475003"/>
            <a:ext cx="1636560" cy="1636560"/>
          </a:xfrm>
          <a:prstGeom prst="rect">
            <a:avLst/>
          </a:prstGeom>
        </p:spPr>
      </p:pic>
    </p:spTree>
    <p:extLst>
      <p:ext uri="{BB962C8B-B14F-4D97-AF65-F5344CB8AC3E}">
        <p14:creationId xmlns:p14="http://schemas.microsoft.com/office/powerpoint/2010/main" val="744036233"/>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44546A"/>
      </a:dk2>
      <a:lt2>
        <a:srgbClr val="E7E6E6"/>
      </a:lt2>
      <a:accent1>
        <a:srgbClr val="3F4A75"/>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Words>1447</Words>
  <PresentationFormat>Widescreen</PresentationFormat>
  <Paragraphs>120</Paragraphs>
  <Slides>27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Calibri Light</vt:lpstr>
      <vt:lpstr>Office Theme</vt:lpstr>
      <vt:lpstr>Legal Updates in the Public Sector</vt:lpstr>
      <vt:lpstr>Motherhood and Nursing in the Workplace: A Current State of Affairs</vt:lpstr>
      <vt:lpstr>Pregnancy Discrimination Act</vt:lpstr>
      <vt:lpstr>Past Pregnancy</vt:lpstr>
      <vt:lpstr>Current Pregnancy</vt:lpstr>
      <vt:lpstr>Potential or Intended Pregnancy</vt:lpstr>
      <vt:lpstr>Medical Conditions Related to Pregnancy or Childbirth </vt:lpstr>
      <vt:lpstr>Kansas Laws Protecting Pregnancy in the Workplace </vt:lpstr>
      <vt:lpstr>Missouri Laws Protecting Pregnancy in the Workplace </vt:lpstr>
      <vt:lpstr>Examples  of Pregnancy Discrimination</vt:lpstr>
      <vt:lpstr>Nursing in the Workplace</vt:lpstr>
      <vt:lpstr>Nursing in the Workplace: PUMP for Nursing Mothers Act</vt:lpstr>
      <vt:lpstr>Family and Medical Leave Act (FMLA) </vt:lpstr>
      <vt:lpstr>Missouri State Nursing Guidelines</vt:lpstr>
      <vt:lpstr>Missouri State Nursing Guidelines</vt:lpstr>
      <vt:lpstr>Kansas State Nursing Guidelines</vt:lpstr>
      <vt:lpstr>Hot-Button Workplace Legal Issues</vt:lpstr>
      <vt:lpstr>Marijuana Use in the Workplace</vt:lpstr>
      <vt:lpstr>Marijuana Use in the Workplace</vt:lpstr>
      <vt:lpstr>Marijuana Use in the Workplace</vt:lpstr>
      <vt:lpstr>Marijuana Use in the Workplace</vt:lpstr>
      <vt:lpstr>Marijuana Use in the Workplace</vt:lpstr>
      <vt:lpstr>FMLA and Remote Workers</vt:lpstr>
      <vt:lpstr>FMLA and Remote Workers</vt:lpstr>
      <vt:lpstr>FMLA and Remote Workers: Case Study</vt:lpstr>
      <vt:lpstr>FMLA and Remote Workers: Case Study</vt:lpstr>
      <vt:lpstr>Questions?</vt:lpstr>
    </vt:vector>
  </TitlesOfParts>
  <Company/>
  <LinksUpToDate>false</LinksUpToDate>
  <SharedDoc>false</SharedDoc>
  <HyperlinksChanged>false</HyperlinksChanged>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Legal Updates in the Public Sector</dc:title>
  <cp:revision>1</cp:revision>
</cp:coreProperties>
</file>